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6.xml" ContentType="application/vnd.openxmlformats-officedocument.presentationml.notesSlide+xml"/>
  <Default Extension="xls" ContentType="application/vnd.ms-exce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Default Extension="xlsx" ContentType="application/vnd.openxmlformats-officedocument.spreadsheetml.sheet"/>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72" r:id="rId1"/>
  </p:sldMasterIdLst>
  <p:notesMasterIdLst>
    <p:notesMasterId r:id="rId28"/>
  </p:notesMasterIdLst>
  <p:sldIdLst>
    <p:sldId id="269" r:id="rId2"/>
    <p:sldId id="256" r:id="rId3"/>
    <p:sldId id="292" r:id="rId4"/>
    <p:sldId id="295" r:id="rId5"/>
    <p:sldId id="294" r:id="rId6"/>
    <p:sldId id="296" r:id="rId7"/>
    <p:sldId id="297" r:id="rId8"/>
    <p:sldId id="298" r:id="rId9"/>
    <p:sldId id="299" r:id="rId10"/>
    <p:sldId id="300" r:id="rId11"/>
    <p:sldId id="302" r:id="rId12"/>
    <p:sldId id="301" r:id="rId13"/>
    <p:sldId id="303" r:id="rId14"/>
    <p:sldId id="305" r:id="rId15"/>
    <p:sldId id="311" r:id="rId16"/>
    <p:sldId id="312" r:id="rId17"/>
    <p:sldId id="313" r:id="rId18"/>
    <p:sldId id="314" r:id="rId19"/>
    <p:sldId id="315" r:id="rId20"/>
    <p:sldId id="316" r:id="rId21"/>
    <p:sldId id="331" r:id="rId22"/>
    <p:sldId id="332" r:id="rId23"/>
    <p:sldId id="333" r:id="rId24"/>
    <p:sldId id="329" r:id="rId25"/>
    <p:sldId id="336" r:id="rId26"/>
    <p:sldId id="33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20747" autoAdjust="0"/>
    <p:restoredTop sz="81791" autoAdjust="0"/>
  </p:normalViewPr>
  <p:slideViewPr>
    <p:cSldViewPr>
      <p:cViewPr>
        <p:scale>
          <a:sx n="100" d="100"/>
          <a:sy n="100" d="100"/>
        </p:scale>
        <p:origin x="-736" y="-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915D94-138D-4507-8C41-58A424F396F2}" type="datetimeFigureOut">
              <a:rPr lang="en-US" smtClean="0"/>
              <a:pPr/>
              <a:t>11/16/10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9E374D-A282-4003-9D70-FA7A1716EA3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Three stages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Whole school data – what do we have and what does it mean?</a:t>
            </a:r>
          </a:p>
          <a:p>
            <a:r>
              <a:rPr lang="en-GB" dirty="0" smtClean="0"/>
              <a:t>Real</a:t>
            </a:r>
            <a:r>
              <a:rPr lang="en-GB" baseline="0" dirty="0" smtClean="0"/>
              <a:t> time data - </a:t>
            </a:r>
            <a:r>
              <a:rPr lang="en-GB" dirty="0" smtClean="0"/>
              <a:t>within school tracking systems – how effective are they and do they help us to make improvements?</a:t>
            </a:r>
            <a:endParaRPr lang="en-US" dirty="0"/>
          </a:p>
        </p:txBody>
      </p:sp>
      <p:sp>
        <p:nvSpPr>
          <p:cNvPr id="4" name="Slide Number Placeholder 3"/>
          <p:cNvSpPr>
            <a:spLocks noGrp="1"/>
          </p:cNvSpPr>
          <p:nvPr>
            <p:ph type="sldNum" sz="quarter" idx="10"/>
          </p:nvPr>
        </p:nvSpPr>
        <p:spPr/>
        <p:txBody>
          <a:bodyPr/>
          <a:lstStyle/>
          <a:p>
            <a:fld id="{329E374D-A282-4003-9D70-FA7A1716EA39}"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GB"/>
              <a:t>How are humanities doing?</a:t>
            </a:r>
          </a:p>
        </p:txBody>
      </p:sp>
      <p:sp>
        <p:nvSpPr>
          <p:cNvPr id="54276" name="Slide Number Placeholder 3"/>
          <p:cNvSpPr>
            <a:spLocks noGrp="1"/>
          </p:cNvSpPr>
          <p:nvPr>
            <p:ph type="sldNum" sz="quarter" idx="5"/>
          </p:nvPr>
        </p:nvSpPr>
        <p:spPr>
          <a:noFill/>
        </p:spPr>
        <p:txBody>
          <a:bodyPr/>
          <a:lstStyle/>
          <a:p>
            <a:fld id="{3DBC51FA-D450-6347-B67C-2395D3E304EF}" type="slidenum">
              <a:rPr lang="en-GB"/>
              <a:pPr/>
              <a:t>16</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a:p>
        </p:txBody>
      </p:sp>
      <p:sp>
        <p:nvSpPr>
          <p:cNvPr id="55300" name="Slide Number Placeholder 3"/>
          <p:cNvSpPr>
            <a:spLocks noGrp="1"/>
          </p:cNvSpPr>
          <p:nvPr>
            <p:ph type="sldNum" sz="quarter" idx="5"/>
          </p:nvPr>
        </p:nvSpPr>
        <p:spPr>
          <a:noFill/>
        </p:spPr>
        <p:txBody>
          <a:bodyPr/>
          <a:lstStyle/>
          <a:p>
            <a:fld id="{CF5283DC-85E5-184E-A4A8-7162BE676C19}" type="slidenum">
              <a:rPr lang="en-GB"/>
              <a:pPr/>
              <a:t>21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Easter revision</a:t>
            </a:r>
            <a:r>
              <a:rPr lang="en-GB" baseline="0" dirty="0" smtClean="0"/>
              <a:t> sessions for targeted students – maths staff paid or day off in lieu</a:t>
            </a:r>
          </a:p>
          <a:p>
            <a:endParaRPr lang="en-GB" baseline="0" dirty="0" smtClean="0"/>
          </a:p>
          <a:p>
            <a:r>
              <a:rPr lang="en-GB" dirty="0" smtClean="0"/>
              <a:t>Sixth form mentors,</a:t>
            </a:r>
            <a:r>
              <a:rPr lang="en-GB" baseline="0" dirty="0" smtClean="0"/>
              <a:t> HLTA, extra staff member</a:t>
            </a:r>
            <a:r>
              <a:rPr lang="en-GB" dirty="0" smtClean="0"/>
              <a:t> – support outside the classroom, been in a class of 30 for 5 years and</a:t>
            </a:r>
            <a:r>
              <a:rPr lang="en-GB" baseline="0" dirty="0" smtClean="0"/>
              <a:t> still doesn’t get it, needs smaller group, opportunity to ask more detail and time</a:t>
            </a:r>
          </a:p>
          <a:p>
            <a:endParaRPr lang="en-GB" baseline="0" dirty="0" smtClean="0"/>
          </a:p>
          <a:p>
            <a:r>
              <a:rPr lang="en-GB" baseline="0" dirty="0" smtClean="0"/>
              <a:t>Sixth form students – those doing AS maths and those who got C grades</a:t>
            </a:r>
          </a:p>
          <a:p>
            <a:endParaRPr lang="en-GB" baseline="0" dirty="0" smtClean="0"/>
          </a:p>
          <a:p>
            <a:r>
              <a:rPr lang="en-GB" baseline="0" dirty="0" smtClean="0"/>
              <a:t>Don’t look to always get lower class sizes, 6 sets and 1 member of staff for withdrawal allow you to target students, the argument that the smaller the group the better the attainment doesn’t wash from 30 to 26. But from 30 to group of 5 it does.</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329E374D-A282-4003-9D70-FA7A1716EA39}" type="slidenum">
              <a:rPr lang="en-US" smtClean="0"/>
              <a:pPr/>
              <a:t>25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28600" lvl="0" indent="-228600">
              <a:buFont typeface="+mj-lt"/>
              <a:buNone/>
            </a:pPr>
            <a:r>
              <a:rPr lang="en-US" sz="1200" kern="1200" dirty="0" smtClean="0">
                <a:solidFill>
                  <a:schemeClr val="tx1"/>
                </a:solidFill>
                <a:latin typeface="+mn-lt"/>
                <a:ea typeface="+mn-ea"/>
                <a:cs typeface="+mn-cs"/>
              </a:rPr>
              <a:t>Ten top tips for supporting</a:t>
            </a:r>
            <a:r>
              <a:rPr lang="en-US" sz="1200" kern="1200" baseline="0" dirty="0" smtClean="0">
                <a:solidFill>
                  <a:schemeClr val="tx1"/>
                </a:solidFill>
                <a:latin typeface="+mn-lt"/>
                <a:ea typeface="+mn-ea"/>
                <a:cs typeface="+mn-cs"/>
              </a:rPr>
              <a:t> others in </a:t>
            </a:r>
            <a:r>
              <a:rPr lang="en-US" sz="1200" kern="1200" baseline="0" dirty="0" err="1" smtClean="0">
                <a:solidFill>
                  <a:schemeClr val="tx1"/>
                </a:solidFill>
                <a:latin typeface="+mn-lt"/>
                <a:ea typeface="+mn-ea"/>
                <a:cs typeface="+mn-cs"/>
              </a:rPr>
              <a:t>maths</a:t>
            </a:r>
            <a:endParaRPr lang="en-US" sz="1200" kern="1200" baseline="0" dirty="0" smtClean="0">
              <a:solidFill>
                <a:schemeClr val="tx1"/>
              </a:solidFill>
              <a:latin typeface="+mn-lt"/>
              <a:ea typeface="+mn-ea"/>
              <a:cs typeface="+mn-cs"/>
            </a:endParaRPr>
          </a:p>
          <a:p>
            <a:pPr marL="228600" lvl="0" indent="-228600">
              <a:buFont typeface="+mj-lt"/>
              <a:buAutoNum type="arabicPeriod"/>
            </a:pPr>
            <a:endParaRPr lang="en-US" sz="1200" kern="1200" baseline="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Make sure you </a:t>
            </a:r>
            <a:r>
              <a:rPr lang="en-US" sz="1200" b="1" kern="1200" dirty="0" smtClean="0">
                <a:solidFill>
                  <a:schemeClr val="tx1"/>
                </a:solidFill>
                <a:latin typeface="+mn-lt"/>
                <a:ea typeface="+mn-ea"/>
                <a:cs typeface="+mn-cs"/>
              </a:rPr>
              <a:t>break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down</a:t>
            </a:r>
            <a:r>
              <a:rPr lang="en-US" sz="1200" kern="1200" dirty="0" smtClean="0">
                <a:solidFill>
                  <a:schemeClr val="tx1"/>
                </a:solidFill>
                <a:latin typeface="+mn-lt"/>
                <a:ea typeface="+mn-ea"/>
                <a:cs typeface="+mn-cs"/>
              </a:rPr>
              <a:t> your </a:t>
            </a:r>
            <a:r>
              <a:rPr lang="en-US" sz="1200" b="1" kern="1200" dirty="0" smtClean="0">
                <a:solidFill>
                  <a:schemeClr val="tx1"/>
                </a:solidFill>
                <a:latin typeface="+mn-lt"/>
                <a:ea typeface="+mn-ea"/>
                <a:cs typeface="+mn-cs"/>
              </a:rPr>
              <a:t>explanation</a:t>
            </a:r>
            <a:r>
              <a:rPr lang="en-US" sz="1200" kern="1200" dirty="0" smtClean="0">
                <a:solidFill>
                  <a:schemeClr val="tx1"/>
                </a:solidFill>
                <a:latin typeface="+mn-lt"/>
                <a:ea typeface="+mn-ea"/>
                <a:cs typeface="+mn-cs"/>
              </a:rPr>
              <a:t> of what to do – use key steps.</a:t>
            </a:r>
            <a:endParaRPr lang="en-GB" sz="1200" kern="1200" dirty="0" smtClean="0">
              <a:solidFill>
                <a:schemeClr val="tx1"/>
              </a:solidFill>
              <a:latin typeface="+mn-lt"/>
              <a:ea typeface="+mn-ea"/>
              <a:cs typeface="+mn-cs"/>
            </a:endParaRPr>
          </a:p>
          <a:p>
            <a:pPr marL="228600" indent="-228600">
              <a:buFont typeface="+mj-lt"/>
              <a:buNone/>
            </a:pPr>
            <a:endParaRPr lang="en-GB"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Get them to </a:t>
            </a:r>
            <a:r>
              <a:rPr lang="en-US" sz="1200" b="1" kern="1200" dirty="0" smtClean="0">
                <a:solidFill>
                  <a:schemeClr val="tx1"/>
                </a:solidFill>
                <a:latin typeface="+mn-lt"/>
                <a:ea typeface="+mn-ea"/>
                <a:cs typeface="+mn-cs"/>
              </a:rPr>
              <a:t>explain</a:t>
            </a:r>
            <a:r>
              <a:rPr lang="en-US" sz="1200" kern="1200" dirty="0" smtClean="0">
                <a:solidFill>
                  <a:schemeClr val="tx1"/>
                </a:solidFill>
                <a:latin typeface="+mn-lt"/>
                <a:ea typeface="+mn-ea"/>
                <a:cs typeface="+mn-cs"/>
              </a:rPr>
              <a:t> what they are doing to reach an answer – </a:t>
            </a:r>
            <a:r>
              <a:rPr lang="en-US" sz="1200" b="1" kern="1200" dirty="0" smtClean="0">
                <a:solidFill>
                  <a:schemeClr val="tx1"/>
                </a:solidFill>
                <a:latin typeface="+mn-lt"/>
                <a:ea typeface="+mn-ea"/>
                <a:cs typeface="+mn-cs"/>
              </a:rPr>
              <a:t>key</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steps</a:t>
            </a:r>
            <a:r>
              <a:rPr lang="en-US" sz="1200" kern="1200" dirty="0" smtClean="0">
                <a:solidFill>
                  <a:schemeClr val="tx1"/>
                </a:solidFill>
                <a:latin typeface="+mn-lt"/>
                <a:ea typeface="+mn-ea"/>
                <a:cs typeface="+mn-cs"/>
              </a:rPr>
              <a:t>. DON’T just accept their answer even if it is correct.</a:t>
            </a:r>
          </a:p>
          <a:p>
            <a:pPr marL="228600" lvl="0" indent="-228600">
              <a:buFont typeface="+mj-lt"/>
              <a:buNone/>
            </a:pPr>
            <a:endParaRPr lang="en-GB"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Make them think about what </a:t>
            </a:r>
            <a:r>
              <a:rPr lang="en-US" sz="1200" b="1" kern="1200" dirty="0" smtClean="0">
                <a:solidFill>
                  <a:schemeClr val="tx1"/>
                </a:solidFill>
                <a:latin typeface="+mn-lt"/>
                <a:ea typeface="+mn-ea"/>
                <a:cs typeface="+mn-cs"/>
              </a:rPr>
              <a:t>operation</a:t>
            </a:r>
            <a:r>
              <a:rPr lang="en-US" sz="1200" kern="1200" dirty="0" smtClean="0">
                <a:solidFill>
                  <a:schemeClr val="tx1"/>
                </a:solidFill>
                <a:latin typeface="+mn-lt"/>
                <a:ea typeface="+mn-ea"/>
                <a:cs typeface="+mn-cs"/>
              </a:rPr>
              <a:t> is appropriate and why. When to divide and which way around and when to multiply will be the hardest links.</a:t>
            </a:r>
            <a:endParaRPr lang="en-GB" sz="1200" kern="1200" dirty="0" smtClean="0">
              <a:solidFill>
                <a:schemeClr val="tx1"/>
              </a:solidFill>
              <a:latin typeface="+mn-lt"/>
              <a:ea typeface="+mn-ea"/>
              <a:cs typeface="+mn-cs"/>
            </a:endParaRPr>
          </a:p>
          <a:p>
            <a:pPr marL="228600" indent="-228600">
              <a:buFont typeface="+mj-lt"/>
              <a:buNone/>
            </a:pPr>
            <a:endParaRPr lang="en-GB"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Take things </a:t>
            </a:r>
            <a:r>
              <a:rPr lang="en-US" sz="1200" b="1" kern="1200" dirty="0" smtClean="0">
                <a:solidFill>
                  <a:schemeClr val="tx1"/>
                </a:solidFill>
                <a:latin typeface="+mn-lt"/>
                <a:ea typeface="+mn-ea"/>
                <a:cs typeface="+mn-cs"/>
              </a:rPr>
              <a:t>slowly</a:t>
            </a:r>
            <a:r>
              <a:rPr lang="en-US" sz="1200" kern="1200" dirty="0" smtClean="0">
                <a:solidFill>
                  <a:schemeClr val="tx1"/>
                </a:solidFill>
                <a:latin typeface="+mn-lt"/>
                <a:ea typeface="+mn-ea"/>
                <a:cs typeface="+mn-cs"/>
              </a:rPr>
              <a:t> – just because one of the students explains it correctly and the others nod in agreement don’t assume that they all know what to do.</a:t>
            </a:r>
          </a:p>
          <a:p>
            <a:pPr marL="228600" lvl="0" indent="-228600">
              <a:buFont typeface="+mj-lt"/>
              <a:buAutoNum type="arabicPeriod"/>
            </a:pPr>
            <a:endParaRPr lang="en-GB"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If they get </a:t>
            </a:r>
            <a:r>
              <a:rPr lang="en-US" sz="1200" b="1" kern="1200" dirty="0" smtClean="0">
                <a:solidFill>
                  <a:schemeClr val="tx1"/>
                </a:solidFill>
                <a:latin typeface="+mn-lt"/>
                <a:ea typeface="+mn-ea"/>
                <a:cs typeface="+mn-cs"/>
              </a:rPr>
              <a:t>stuck</a:t>
            </a:r>
            <a:r>
              <a:rPr lang="en-US" sz="1200" kern="1200" dirty="0" smtClean="0">
                <a:solidFill>
                  <a:schemeClr val="tx1"/>
                </a:solidFill>
                <a:latin typeface="+mn-lt"/>
                <a:ea typeface="+mn-ea"/>
                <a:cs typeface="+mn-cs"/>
              </a:rPr>
              <a:t> think about what </a:t>
            </a:r>
            <a:r>
              <a:rPr lang="en-US" sz="1200" b="1" kern="1200" dirty="0" smtClean="0">
                <a:solidFill>
                  <a:schemeClr val="tx1"/>
                </a:solidFill>
                <a:latin typeface="+mn-lt"/>
                <a:ea typeface="+mn-ea"/>
                <a:cs typeface="+mn-cs"/>
              </a:rPr>
              <a:t>step</a:t>
            </a:r>
            <a:r>
              <a:rPr lang="en-US" sz="1200" kern="1200" dirty="0" smtClean="0">
                <a:solidFill>
                  <a:schemeClr val="tx1"/>
                </a:solidFill>
                <a:latin typeface="+mn-lt"/>
                <a:ea typeface="+mn-ea"/>
                <a:cs typeface="+mn-cs"/>
              </a:rPr>
              <a:t> you lost them. Repeat the skill step by step and get them to say at what point they get stuck.</a:t>
            </a:r>
            <a:endParaRPr lang="en-GB" sz="1200" kern="1200" dirty="0" smtClean="0">
              <a:solidFill>
                <a:schemeClr val="tx1"/>
              </a:solidFill>
              <a:latin typeface="+mn-lt"/>
              <a:ea typeface="+mn-ea"/>
              <a:cs typeface="+mn-cs"/>
            </a:endParaRPr>
          </a:p>
          <a:p>
            <a:pPr marL="228600" indent="-228600">
              <a:buFont typeface="+mj-lt"/>
              <a:buAutoNum type="arabicPeriod"/>
            </a:pPr>
            <a:endParaRPr lang="en-GB" sz="1200" kern="1200" dirty="0" smtClean="0">
              <a:solidFill>
                <a:schemeClr val="tx1"/>
              </a:solidFill>
              <a:latin typeface="+mn-lt"/>
              <a:ea typeface="+mn-ea"/>
              <a:cs typeface="+mn-cs"/>
            </a:endParaRPr>
          </a:p>
          <a:p>
            <a:pPr marL="228600" lvl="0" indent="-228600">
              <a:buFont typeface="+mj-lt"/>
              <a:buAutoNum type="arabicPeriod"/>
            </a:pPr>
            <a:r>
              <a:rPr lang="en-US" sz="1200" b="1" kern="1200" dirty="0" smtClean="0">
                <a:solidFill>
                  <a:schemeClr val="tx1"/>
                </a:solidFill>
                <a:latin typeface="+mn-lt"/>
                <a:ea typeface="+mn-ea"/>
                <a:cs typeface="+mn-cs"/>
              </a:rPr>
              <a:t>PRAISE</a:t>
            </a:r>
            <a:r>
              <a:rPr lang="en-US" sz="1200" kern="1200" dirty="0" smtClean="0">
                <a:solidFill>
                  <a:schemeClr val="tx1"/>
                </a:solidFill>
                <a:latin typeface="+mn-lt"/>
                <a:ea typeface="+mn-ea"/>
                <a:cs typeface="+mn-cs"/>
              </a:rPr>
              <a:t>, PRAISE, PRAISE when they can explain what they have done and get it right. When you get </a:t>
            </a:r>
            <a:r>
              <a:rPr lang="en-US" sz="1200" kern="1200" dirty="0" err="1" smtClean="0">
                <a:solidFill>
                  <a:schemeClr val="tx1"/>
                </a:solidFill>
                <a:latin typeface="+mn-lt"/>
                <a:ea typeface="+mn-ea"/>
                <a:cs typeface="+mn-cs"/>
              </a:rPr>
              <a:t>Maths</a:t>
            </a:r>
            <a:r>
              <a:rPr lang="en-US" sz="1200" kern="1200" dirty="0" smtClean="0">
                <a:solidFill>
                  <a:schemeClr val="tx1"/>
                </a:solidFill>
                <a:latin typeface="+mn-lt"/>
                <a:ea typeface="+mn-ea"/>
                <a:cs typeface="+mn-cs"/>
              </a:rPr>
              <a:t> wrong it saps your </a:t>
            </a:r>
            <a:r>
              <a:rPr lang="en-US" sz="1200" b="1" kern="1200" dirty="0" smtClean="0">
                <a:solidFill>
                  <a:schemeClr val="tx1"/>
                </a:solidFill>
                <a:latin typeface="+mn-lt"/>
                <a:ea typeface="+mn-ea"/>
                <a:cs typeface="+mn-cs"/>
              </a:rPr>
              <a:t>confidence</a:t>
            </a:r>
            <a:r>
              <a:rPr lang="en-US" sz="1200" kern="1200" dirty="0" smtClean="0">
                <a:solidFill>
                  <a:schemeClr val="tx1"/>
                </a:solidFill>
                <a:latin typeface="+mn-lt"/>
                <a:ea typeface="+mn-ea"/>
                <a:cs typeface="+mn-cs"/>
              </a:rPr>
              <a:t>.</a:t>
            </a:r>
          </a:p>
          <a:p>
            <a:pPr marL="228600" lvl="0" indent="-228600">
              <a:buFont typeface="+mj-lt"/>
              <a:buAutoNum type="arabicPeriod"/>
            </a:pPr>
            <a:endParaRPr lang="en-GB"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You are not there to show off how good you are at </a:t>
            </a:r>
            <a:r>
              <a:rPr lang="en-US" sz="1200" kern="1200" dirty="0" err="1" smtClean="0">
                <a:solidFill>
                  <a:schemeClr val="tx1"/>
                </a:solidFill>
                <a:latin typeface="+mn-lt"/>
                <a:ea typeface="+mn-ea"/>
                <a:cs typeface="+mn-cs"/>
              </a:rPr>
              <a:t>Maths</a:t>
            </a:r>
            <a:r>
              <a:rPr lang="en-US" sz="1200" kern="1200" dirty="0" smtClean="0">
                <a:solidFill>
                  <a:schemeClr val="tx1"/>
                </a:solidFill>
                <a:latin typeface="+mn-lt"/>
                <a:ea typeface="+mn-ea"/>
                <a:cs typeface="+mn-cs"/>
              </a:rPr>
              <a:t> but use the way you learnt how to do things to help them. They will ask what grade you got at GCSE. </a:t>
            </a:r>
            <a:endParaRPr lang="en-GB" sz="1200" kern="1200" dirty="0" smtClean="0">
              <a:solidFill>
                <a:schemeClr val="tx1"/>
              </a:solidFill>
              <a:latin typeface="+mn-lt"/>
              <a:ea typeface="+mn-ea"/>
              <a:cs typeface="+mn-cs"/>
            </a:endParaRPr>
          </a:p>
          <a:p>
            <a:pPr marL="228600" indent="-228600">
              <a:buFont typeface="+mj-lt"/>
              <a:buAutoNum type="arabicPeriod"/>
            </a:pPr>
            <a:endParaRPr lang="en-GB"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Think about different </a:t>
            </a:r>
            <a:r>
              <a:rPr lang="en-US" sz="1200" b="1" kern="1200" dirty="0" smtClean="0">
                <a:solidFill>
                  <a:schemeClr val="tx1"/>
                </a:solidFill>
                <a:latin typeface="+mn-lt"/>
                <a:ea typeface="+mn-ea"/>
                <a:cs typeface="+mn-cs"/>
              </a:rPr>
              <a:t>ways</a:t>
            </a:r>
            <a:r>
              <a:rPr lang="en-US" sz="1200" kern="1200" dirty="0" smtClean="0">
                <a:solidFill>
                  <a:schemeClr val="tx1"/>
                </a:solidFill>
                <a:latin typeface="+mn-lt"/>
                <a:ea typeface="+mn-ea"/>
                <a:cs typeface="+mn-cs"/>
              </a:rPr>
              <a:t> of </a:t>
            </a:r>
            <a:r>
              <a:rPr lang="en-US" sz="1200" b="1" kern="1200" dirty="0" smtClean="0">
                <a:solidFill>
                  <a:schemeClr val="tx1"/>
                </a:solidFill>
                <a:latin typeface="+mn-lt"/>
                <a:ea typeface="+mn-ea"/>
                <a:cs typeface="+mn-cs"/>
              </a:rPr>
              <a:t>explaining</a:t>
            </a:r>
            <a:r>
              <a:rPr lang="en-US" sz="1200" kern="1200" dirty="0" smtClean="0">
                <a:solidFill>
                  <a:schemeClr val="tx1"/>
                </a:solidFill>
                <a:latin typeface="+mn-lt"/>
                <a:ea typeface="+mn-ea"/>
                <a:cs typeface="+mn-cs"/>
              </a:rPr>
              <a:t> what to do. It may be that the way you do it works for you but not for them. Think about </a:t>
            </a:r>
            <a:endParaRPr lang="en-GB" sz="1200" kern="1200" dirty="0" smtClean="0">
              <a:solidFill>
                <a:schemeClr val="tx1"/>
              </a:solidFill>
              <a:latin typeface="+mn-lt"/>
              <a:ea typeface="+mn-ea"/>
              <a:cs typeface="+mn-cs"/>
            </a:endParaRPr>
          </a:p>
          <a:p>
            <a:pPr marL="228600" indent="-228600">
              <a:buFont typeface="+mj-lt"/>
              <a:buAutoNum type="arabicPeriod"/>
            </a:pPr>
            <a:endParaRPr lang="en-GB" sz="1200" kern="1200" dirty="0" smtClean="0">
              <a:solidFill>
                <a:schemeClr val="tx1"/>
              </a:solidFill>
              <a:latin typeface="+mn-lt"/>
              <a:ea typeface="+mn-ea"/>
              <a:cs typeface="+mn-cs"/>
            </a:endParaRPr>
          </a:p>
          <a:p>
            <a:pPr marL="228600" lvl="0" indent="-228600">
              <a:buFont typeface="+mj-lt"/>
              <a:buAutoNum type="arabicPeriod"/>
            </a:pPr>
            <a:r>
              <a:rPr lang="en-US" sz="1200" b="1" kern="1200" dirty="0" smtClean="0">
                <a:solidFill>
                  <a:schemeClr val="tx1"/>
                </a:solidFill>
                <a:latin typeface="+mn-lt"/>
                <a:ea typeface="+mn-ea"/>
                <a:cs typeface="+mn-cs"/>
              </a:rPr>
              <a:t>Avoid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tricks</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short cuts </a:t>
            </a:r>
            <a:r>
              <a:rPr lang="en-US" sz="1200" kern="1200" dirty="0" smtClean="0">
                <a:solidFill>
                  <a:schemeClr val="tx1"/>
                </a:solidFill>
                <a:latin typeface="+mn-lt"/>
                <a:ea typeface="+mn-ea"/>
                <a:cs typeface="+mn-cs"/>
              </a:rPr>
              <a:t>that only work for a particular type of question.</a:t>
            </a:r>
            <a:endParaRPr lang="en-GB" sz="1200" kern="1200" dirty="0" smtClean="0">
              <a:solidFill>
                <a:schemeClr val="tx1"/>
              </a:solidFill>
              <a:latin typeface="+mn-lt"/>
              <a:ea typeface="+mn-ea"/>
              <a:cs typeface="+mn-cs"/>
            </a:endParaRPr>
          </a:p>
          <a:p>
            <a:pPr marL="228600" indent="-228600">
              <a:buFont typeface="+mj-lt"/>
              <a:buAutoNum type="arabicPeriod"/>
            </a:pPr>
            <a:endParaRPr lang="en-GB"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Build up their </a:t>
            </a:r>
            <a:r>
              <a:rPr lang="en-US" sz="1200" b="1" kern="1200" dirty="0" smtClean="0">
                <a:solidFill>
                  <a:schemeClr val="tx1"/>
                </a:solidFill>
                <a:latin typeface="+mn-lt"/>
                <a:ea typeface="+mn-ea"/>
                <a:cs typeface="+mn-cs"/>
              </a:rPr>
              <a:t>proportional reasoning</a:t>
            </a:r>
            <a:r>
              <a:rPr lang="en-US" sz="1200" kern="1200" dirty="0" smtClean="0">
                <a:solidFill>
                  <a:schemeClr val="tx1"/>
                </a:solidFill>
                <a:latin typeface="+mn-lt"/>
                <a:ea typeface="+mn-ea"/>
                <a:cs typeface="+mn-cs"/>
              </a:rPr>
              <a:t> at all times – you know that 45/360 degrees in a circle means “45 out of 360” and hence you can convert to a percentage or out of 200 people with ease. Build up these links with them wherever possible. </a:t>
            </a:r>
            <a:endParaRPr lang="en-GB"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9E374D-A282-4003-9D70-FA7A1716EA39}"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Fears of data?</a:t>
            </a:r>
          </a:p>
          <a:p>
            <a:r>
              <a:rPr lang="en-GB" dirty="0" smtClean="0"/>
              <a:t>Comfortable about data?</a:t>
            </a:r>
            <a:endParaRPr lang="en-GB" dirty="0"/>
          </a:p>
        </p:txBody>
      </p:sp>
      <p:sp>
        <p:nvSpPr>
          <p:cNvPr id="4" name="Slide Number Placeholder 3"/>
          <p:cNvSpPr>
            <a:spLocks noGrp="1"/>
          </p:cNvSpPr>
          <p:nvPr>
            <p:ph type="sldNum" sz="quarter" idx="10"/>
          </p:nvPr>
        </p:nvSpPr>
        <p:spPr/>
        <p:txBody>
          <a:bodyPr/>
          <a:lstStyle/>
          <a:p>
            <a:fld id="{329E374D-A282-4003-9D70-FA7A1716EA39}"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r>
              <a:rPr lang="en-GB"/>
              <a:t>Impersonal – not about individuals , seem like we are talking about something which doesn’t involve people</a:t>
            </a:r>
          </a:p>
          <a:p>
            <a:endParaRPr lang="en-GB"/>
          </a:p>
          <a:p>
            <a:r>
              <a:rPr lang="en-GB"/>
              <a:t>How do we benchmark? Consistent across the school? Meaningful, challenging, reaslistic?</a:t>
            </a:r>
          </a:p>
          <a:p>
            <a:pPr>
              <a:buFontTx/>
              <a:buChar char="•"/>
            </a:pPr>
            <a:r>
              <a:rPr lang="en-GB"/>
              <a:t>Us and ALPS – minimum target grade. </a:t>
            </a:r>
          </a:p>
          <a:p>
            <a:pPr>
              <a:buFontTx/>
              <a:buChar char="•"/>
            </a:pPr>
            <a:r>
              <a:rPr lang="en-GB"/>
              <a:t>FFT B or D? </a:t>
            </a:r>
          </a:p>
          <a:p>
            <a:pPr>
              <a:buFontTx/>
              <a:buChar char="•"/>
            </a:pPr>
            <a:r>
              <a:rPr lang="en-GB"/>
              <a:t>The language we use – estimated/predicted/current/projected/target</a:t>
            </a:r>
          </a:p>
          <a:p>
            <a:pPr>
              <a:buFontTx/>
              <a:buChar char="•"/>
            </a:pPr>
            <a:endParaRPr lang="en-GB"/>
          </a:p>
          <a:p>
            <a:r>
              <a:rPr lang="en-GB"/>
              <a:t>Learnt from Ofsted?</a:t>
            </a:r>
          </a:p>
          <a:p>
            <a:endParaRPr lang="en-GB"/>
          </a:p>
          <a:p>
            <a:r>
              <a:rPr lang="en-GB"/>
              <a:t>Balance how much time we spend analysing and putting into place things that will make a difference</a:t>
            </a:r>
          </a:p>
        </p:txBody>
      </p:sp>
      <p:sp>
        <p:nvSpPr>
          <p:cNvPr id="43012" name="Slide Number Placeholder 3"/>
          <p:cNvSpPr>
            <a:spLocks noGrp="1"/>
          </p:cNvSpPr>
          <p:nvPr>
            <p:ph type="sldNum" sz="quarter" idx="5"/>
          </p:nvPr>
        </p:nvSpPr>
        <p:spPr>
          <a:noFill/>
        </p:spPr>
        <p:txBody>
          <a:bodyPr/>
          <a:lstStyle/>
          <a:p>
            <a:fld id="{FC36E0A8-C1E2-634D-A52D-8F45C2F4D561}" type="slidenum">
              <a:rPr lang="en-GB"/>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a:p>
        </p:txBody>
      </p:sp>
      <p:sp>
        <p:nvSpPr>
          <p:cNvPr id="44036" name="Slide Number Placeholder 3"/>
          <p:cNvSpPr>
            <a:spLocks noGrp="1"/>
          </p:cNvSpPr>
          <p:nvPr>
            <p:ph type="sldNum" sz="quarter" idx="5"/>
          </p:nvPr>
        </p:nvSpPr>
        <p:spPr>
          <a:noFill/>
        </p:spPr>
        <p:txBody>
          <a:bodyPr/>
          <a:lstStyle/>
          <a:p>
            <a:fld id="{674862DA-8D5E-F94C-ADCE-51EEB2713E1E}" type="slidenum">
              <a:rPr lang="en-GB"/>
              <a:pPr/>
              <a:t>10</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GB"/>
              <a:t>FFT v. actual grades – what does it mean we want to do in Maths?</a:t>
            </a:r>
          </a:p>
        </p:txBody>
      </p:sp>
      <p:sp>
        <p:nvSpPr>
          <p:cNvPr id="46084" name="Slide Number Placeholder 3"/>
          <p:cNvSpPr>
            <a:spLocks noGrp="1"/>
          </p:cNvSpPr>
          <p:nvPr>
            <p:ph type="sldNum" sz="quarter" idx="5"/>
          </p:nvPr>
        </p:nvSpPr>
        <p:spPr>
          <a:noFill/>
        </p:spPr>
        <p:txBody>
          <a:bodyPr/>
          <a:lstStyle/>
          <a:p>
            <a:fld id="{F210AD51-6850-A94D-9569-B27E0FDD631F}" type="slidenum">
              <a:rPr lang="en-GB"/>
              <a:pPr/>
              <a:t>11</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GB"/>
              <a:t>What do you think the issues are? – A3 sheet</a:t>
            </a:r>
          </a:p>
        </p:txBody>
      </p:sp>
      <p:sp>
        <p:nvSpPr>
          <p:cNvPr id="45060" name="Slide Number Placeholder 3"/>
          <p:cNvSpPr>
            <a:spLocks noGrp="1"/>
          </p:cNvSpPr>
          <p:nvPr>
            <p:ph type="sldNum" sz="quarter" idx="5"/>
          </p:nvPr>
        </p:nvSpPr>
        <p:spPr>
          <a:noFill/>
        </p:spPr>
        <p:txBody>
          <a:bodyPr/>
          <a:lstStyle/>
          <a:p>
            <a:fld id="{875B43F6-6349-4040-9303-1BA1564EEC95}" type="slidenum">
              <a:rPr lang="en-GB"/>
              <a:pPr/>
              <a:t>12</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GB"/>
              <a:t>Focus on the top end? Poor teaching of lower groups? Staffing inexperienced? Best on top sets and A level? Course right?</a:t>
            </a:r>
          </a:p>
        </p:txBody>
      </p:sp>
      <p:sp>
        <p:nvSpPr>
          <p:cNvPr id="47108" name="Slide Number Placeholder 3"/>
          <p:cNvSpPr>
            <a:spLocks noGrp="1"/>
          </p:cNvSpPr>
          <p:nvPr>
            <p:ph type="sldNum" sz="quarter" idx="5"/>
          </p:nvPr>
        </p:nvSpPr>
        <p:spPr>
          <a:noFill/>
        </p:spPr>
        <p:txBody>
          <a:bodyPr/>
          <a:lstStyle/>
          <a:p>
            <a:fld id="{01CB8807-0138-3340-8BB5-AFA464705739}" type="slidenum">
              <a:rPr lang="en-GB"/>
              <a:pPr/>
              <a:t>13</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a:p>
        </p:txBody>
      </p:sp>
      <p:sp>
        <p:nvSpPr>
          <p:cNvPr id="49156" name="Slide Number Placeholder 3"/>
          <p:cNvSpPr>
            <a:spLocks noGrp="1"/>
          </p:cNvSpPr>
          <p:nvPr>
            <p:ph type="sldNum" sz="quarter" idx="5"/>
          </p:nvPr>
        </p:nvSpPr>
        <p:spPr>
          <a:noFill/>
        </p:spPr>
        <p:txBody>
          <a:bodyPr/>
          <a:lstStyle/>
          <a:p>
            <a:fld id="{73BF1C16-F1F5-3340-9873-05B0E1916DB5}" type="slidenum">
              <a:rPr lang="en-GB"/>
              <a:pPr/>
              <a:t>14</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GB"/>
              <a:t>Cohorts of students? Who to intervene with?</a:t>
            </a:r>
          </a:p>
          <a:p>
            <a:r>
              <a:rPr lang="en-GB"/>
              <a:t>What tracking systems?</a:t>
            </a:r>
          </a:p>
          <a:p>
            <a:r>
              <a:rPr lang="en-GB"/>
              <a:t>What moderation/standardisation?</a:t>
            </a:r>
          </a:p>
        </p:txBody>
      </p:sp>
      <p:sp>
        <p:nvSpPr>
          <p:cNvPr id="53252" name="Slide Number Placeholder 3"/>
          <p:cNvSpPr>
            <a:spLocks noGrp="1"/>
          </p:cNvSpPr>
          <p:nvPr>
            <p:ph type="sldNum" sz="quarter" idx="5"/>
          </p:nvPr>
        </p:nvSpPr>
        <p:spPr>
          <a:noFill/>
        </p:spPr>
        <p:txBody>
          <a:bodyPr/>
          <a:lstStyle/>
          <a:p>
            <a:fld id="{CC869B80-9D6F-4744-916D-02F2E45C9F8F}" type="slidenum">
              <a:rPr lang="en-GB"/>
              <a:pPr/>
              <a:t>15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3EA40CF1-866F-4263-8E77-F15F28D6E1C3}" type="datetimeFigureOut">
              <a:rPr lang="en-US" smtClean="0"/>
              <a:pPr/>
              <a:t>11/16/10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73A85-4B46-47BA-BF1A-A9D0DCE7DDA3}"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A40CF1-866F-4263-8E77-F15F28D6E1C3}" type="datetimeFigureOut">
              <a:rPr lang="en-US" smtClean="0"/>
              <a:pPr/>
              <a:t>11/16/10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73A85-4B46-47BA-BF1A-A9D0DCE7DD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A40CF1-866F-4263-8E77-F15F28D6E1C3}" type="datetimeFigureOut">
              <a:rPr lang="en-US" smtClean="0"/>
              <a:pPr/>
              <a:t>11/16/10</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77673A85-4B46-47BA-BF1A-A9D0DCE7DDA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A40CF1-866F-4263-8E77-F15F28D6E1C3}" type="datetimeFigureOut">
              <a:rPr lang="en-US" smtClean="0"/>
              <a:pPr/>
              <a:t>11/16/10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73A85-4B46-47BA-BF1A-A9D0DCE7DD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EA40CF1-866F-4263-8E77-F15F28D6E1C3}" type="datetimeFigureOut">
              <a:rPr lang="en-US" smtClean="0"/>
              <a:pPr/>
              <a:t>11/16/10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73A85-4B46-47BA-BF1A-A9D0DCE7DDA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EA40CF1-866F-4263-8E77-F15F28D6E1C3}" type="datetimeFigureOut">
              <a:rPr lang="en-US" smtClean="0"/>
              <a:pPr/>
              <a:t>11/16/10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73A85-4B46-47BA-BF1A-A9D0DCE7DD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EA40CF1-866F-4263-8E77-F15F28D6E1C3}" type="datetimeFigureOut">
              <a:rPr lang="en-US" smtClean="0"/>
              <a:pPr/>
              <a:t>11/16/10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673A85-4B46-47BA-BF1A-A9D0DCE7DD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EA40CF1-866F-4263-8E77-F15F28D6E1C3}" type="datetimeFigureOut">
              <a:rPr lang="en-US" smtClean="0"/>
              <a:pPr/>
              <a:t>11/16/10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673A85-4B46-47BA-BF1A-A9D0DCE7DD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A40CF1-866F-4263-8E77-F15F28D6E1C3}" type="datetimeFigureOut">
              <a:rPr lang="en-US" smtClean="0"/>
              <a:pPr/>
              <a:t>11/16/10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673A85-4B46-47BA-BF1A-A9D0DCE7DD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EA40CF1-866F-4263-8E77-F15F28D6E1C3}" type="datetimeFigureOut">
              <a:rPr lang="en-US" smtClean="0"/>
              <a:pPr/>
              <a:t>11/16/10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73A85-4B46-47BA-BF1A-A9D0DCE7DDA3}"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3EA40CF1-866F-4263-8E77-F15F28D6E1C3}" type="datetimeFigureOut">
              <a:rPr lang="en-US" smtClean="0"/>
              <a:pPr/>
              <a:t>11/16/10</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77673A85-4B46-47BA-BF1A-A9D0DCE7DDA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fld id="{3EA40CF1-866F-4263-8E77-F15F28D6E1C3}" type="datetimeFigureOut">
              <a:rPr lang="en-US" smtClean="0"/>
              <a:pPr/>
              <a:t>11/16/10</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fld id="{77673A85-4B46-47BA-BF1A-A9D0DCE7DD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hyperlink" Target="GCSE%202009%5CTitle_Page_2009.xls" TargetMode="External"/><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hyperlink" Target="year%2010%20data%20set%203v3.xlsx" TargetMode="External"/><Relationship Id="rId4" Type="http://schemas.openxmlformats.org/officeDocument/2006/relationships/image" Target="../media/image9.jpeg"/><Relationship Id="rId5" Type="http://schemas.openxmlformats.org/officeDocument/2006/relationships/hyperlink" Target="Projected%20Grades%202.xlsx" TargetMode="External"/><Relationship Id="rId6" Type="http://schemas.openxmlformats.org/officeDocument/2006/relationships/hyperlink" Target="Year%2010%20fft%20chances%20graphs.xlsm"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package" Target="../embeddings/Microsoft_Excel_Sheet1.xlsx"/></Relationships>
</file>

<file path=ppt/slides/_rels/slide18.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7.xml"/><Relationship Id="rId3" Type="http://schemas.openxmlformats.org/officeDocument/2006/relationships/package" Target="../embeddings/Microsoft_Excel_Sheet2.xlsx"/></Relationships>
</file>

<file path=ppt/slides/_rels/slide19.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7.xml"/><Relationship Id="rId3" Type="http://schemas.openxmlformats.org/officeDocument/2006/relationships/oleObject" Target="../embeddings/Microsoft_Excel_97_-_2004_Worksheet1.xls"/></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vmlDrawing" Target="../drawings/vmlDrawing4.vml"/><Relationship Id="rId2" Type="http://schemas.openxmlformats.org/officeDocument/2006/relationships/slideLayout" Target="../slideLayouts/slideLayout7.xml"/><Relationship Id="rId3" Type="http://schemas.openxmlformats.org/officeDocument/2006/relationships/oleObject" Target="../embeddings/Microsoft_Excel_97_-_2004_Worksheet2.xls"/></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ICT%20spreadsheet.xlsx" TargetMode="Externa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04800"/>
            <a:ext cx="8382000" cy="914400"/>
          </a:xfrm>
        </p:spPr>
        <p:txBody>
          <a:bodyPr>
            <a:noAutofit/>
          </a:bodyPr>
          <a:lstStyle/>
          <a:p>
            <a:pPr eaLnBrk="1" hangingPunct="1"/>
            <a:r>
              <a:rPr lang="en-GB" sz="4400" dirty="0"/>
              <a:t>Whole school – what do we have?</a:t>
            </a:r>
            <a:endParaRPr lang="en-US" sz="4400" dirty="0"/>
          </a:p>
        </p:txBody>
      </p:sp>
      <p:sp>
        <p:nvSpPr>
          <p:cNvPr id="17411" name="Rectangle 3"/>
          <p:cNvSpPr>
            <a:spLocks noGrp="1" noChangeArrowheads="1"/>
          </p:cNvSpPr>
          <p:nvPr>
            <p:ph type="body" idx="1"/>
          </p:nvPr>
        </p:nvSpPr>
        <p:spPr/>
        <p:txBody>
          <a:bodyPr/>
          <a:lstStyle/>
          <a:p>
            <a:pPr eaLnBrk="1" hangingPunct="1"/>
            <a:r>
              <a:rPr lang="en-GB"/>
              <a:t>Raise-Online, 4Matrix</a:t>
            </a:r>
          </a:p>
          <a:p>
            <a:pPr eaLnBrk="1" hangingPunct="1">
              <a:buFont typeface="Zapf Dingbats" charset="2"/>
              <a:buNone/>
            </a:pPr>
            <a:endParaRPr lang="en-GB"/>
          </a:p>
          <a:p>
            <a:pPr eaLnBrk="1" hangingPunct="1"/>
            <a:r>
              <a:rPr lang="en-GB"/>
              <a:t>FFT – KS3, 4 and 5</a:t>
            </a:r>
          </a:p>
          <a:p>
            <a:pPr eaLnBrk="1" hangingPunct="1">
              <a:buFont typeface="Zapf Dingbats" charset="2"/>
              <a:buNone/>
            </a:pPr>
            <a:endParaRPr lang="en-GB"/>
          </a:p>
          <a:p>
            <a:pPr eaLnBrk="1" hangingPunct="1"/>
            <a:r>
              <a:rPr lang="en-US"/>
              <a:t>County and National Residuals</a:t>
            </a:r>
          </a:p>
          <a:p>
            <a:pPr eaLnBrk="1" hangingPunct="1"/>
            <a:endParaRPr lang="en-GB"/>
          </a:p>
          <a:p>
            <a:pPr eaLnBrk="1" hangingPunct="1"/>
            <a:r>
              <a:rPr lang="en-GB"/>
              <a:t>Post 16 – LAT, ALPS, PANDA</a:t>
            </a:r>
          </a:p>
          <a:p>
            <a:pPr eaLnBrk="1" hangingPunct="1">
              <a:buFont typeface="Zapf Dingbats" charset="2"/>
              <a:buNone/>
            </a:pPr>
            <a:endParaRPr lang="en-GB"/>
          </a:p>
          <a:p>
            <a:pPr eaLnBrk="1" hangingPunct="1"/>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2"/>
        </a:solidFill>
        <a:effectLst/>
      </p:bgPr>
    </p:bg>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5500688" y="357188"/>
            <a:ext cx="720725" cy="360362"/>
          </a:xfrm>
          <a:prstGeom prst="rect">
            <a:avLst/>
          </a:prstGeom>
          <a:solidFill>
            <a:schemeClr val="accent2"/>
          </a:solidFill>
          <a:ln w="25400">
            <a:solidFill>
              <a:schemeClr val="tx1"/>
            </a:solidFill>
            <a:miter lim="800000"/>
            <a:headEnd/>
            <a:tailEnd/>
          </a:ln>
        </p:spPr>
        <p:txBody>
          <a:bodyPr wrap="none" anchor="ctr">
            <a:prstTxWarp prst="textNoShape">
              <a:avLst/>
            </a:prstTxWarp>
          </a:bodyPr>
          <a:lstStyle/>
          <a:p>
            <a:endParaRPr lang="en-US"/>
          </a:p>
        </p:txBody>
      </p:sp>
      <p:sp>
        <p:nvSpPr>
          <p:cNvPr id="16388" name="Rectangle 4"/>
          <p:cNvSpPr>
            <a:spLocks noChangeArrowheads="1"/>
          </p:cNvSpPr>
          <p:nvPr/>
        </p:nvSpPr>
        <p:spPr bwMode="auto">
          <a:xfrm>
            <a:off x="7929563" y="285750"/>
            <a:ext cx="720725" cy="360363"/>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defRPr/>
            </a:pPr>
            <a:endParaRPr lang="en-US"/>
          </a:p>
        </p:txBody>
      </p:sp>
      <p:sp>
        <p:nvSpPr>
          <p:cNvPr id="19460" name="Text Box 5"/>
          <p:cNvSpPr txBox="1">
            <a:spLocks noChangeArrowheads="1"/>
          </p:cNvSpPr>
          <p:nvPr/>
        </p:nvSpPr>
        <p:spPr bwMode="auto">
          <a:xfrm>
            <a:off x="4429125" y="260350"/>
            <a:ext cx="1438275" cy="461963"/>
          </a:xfrm>
          <a:prstGeom prst="rect">
            <a:avLst/>
          </a:prstGeom>
          <a:noFill/>
          <a:ln w="9525">
            <a:noFill/>
            <a:miter lim="800000"/>
            <a:headEnd/>
            <a:tailEnd/>
          </a:ln>
        </p:spPr>
        <p:txBody>
          <a:bodyPr>
            <a:prstTxWarp prst="textNoShape">
              <a:avLst/>
            </a:prstTxWarp>
            <a:spAutoFit/>
          </a:bodyPr>
          <a:lstStyle/>
          <a:p>
            <a:pPr>
              <a:spcBef>
                <a:spcPct val="50000"/>
              </a:spcBef>
            </a:pPr>
            <a:r>
              <a:rPr lang="en-GB"/>
              <a:t>A*C</a:t>
            </a:r>
          </a:p>
        </p:txBody>
      </p:sp>
      <p:sp>
        <p:nvSpPr>
          <p:cNvPr id="19461" name="Text Box 6"/>
          <p:cNvSpPr txBox="1">
            <a:spLocks noChangeArrowheads="1"/>
          </p:cNvSpPr>
          <p:nvPr/>
        </p:nvSpPr>
        <p:spPr bwMode="auto">
          <a:xfrm>
            <a:off x="6877050" y="260350"/>
            <a:ext cx="1123950" cy="461963"/>
          </a:xfrm>
          <a:prstGeom prst="rect">
            <a:avLst/>
          </a:prstGeom>
          <a:noFill/>
          <a:ln w="9525">
            <a:noFill/>
            <a:miter lim="800000"/>
            <a:headEnd/>
            <a:tailEnd/>
          </a:ln>
        </p:spPr>
        <p:txBody>
          <a:bodyPr>
            <a:prstTxWarp prst="textNoShape">
              <a:avLst/>
            </a:prstTxWarp>
            <a:spAutoFit/>
          </a:bodyPr>
          <a:lstStyle/>
          <a:p>
            <a:pPr>
              <a:spcBef>
                <a:spcPct val="50000"/>
              </a:spcBef>
            </a:pPr>
            <a:r>
              <a:rPr lang="en-GB"/>
              <a:t>A*A</a:t>
            </a:r>
          </a:p>
        </p:txBody>
      </p:sp>
      <p:grpSp>
        <p:nvGrpSpPr>
          <p:cNvPr id="2" name="Group 9"/>
          <p:cNvGrpSpPr>
            <a:grpSpLocks noChangeAspect="1"/>
          </p:cNvGrpSpPr>
          <p:nvPr/>
        </p:nvGrpSpPr>
        <p:grpSpPr bwMode="auto">
          <a:xfrm>
            <a:off x="0" y="1071563"/>
            <a:ext cx="9191625" cy="5214937"/>
            <a:chOff x="0" y="675"/>
            <a:chExt cx="5790" cy="3285"/>
          </a:xfrm>
        </p:grpSpPr>
        <p:sp>
          <p:nvSpPr>
            <p:cNvPr id="19463" name="AutoShape 8"/>
            <p:cNvSpPr>
              <a:spLocks noChangeAspect="1" noChangeArrowheads="1" noTextEdit="1"/>
            </p:cNvSpPr>
            <p:nvPr/>
          </p:nvSpPr>
          <p:spPr bwMode="auto">
            <a:xfrm>
              <a:off x="0" y="675"/>
              <a:ext cx="5790" cy="3285"/>
            </a:xfrm>
            <a:prstGeom prst="rect">
              <a:avLst/>
            </a:prstGeom>
            <a:noFill/>
            <a:ln w="9525">
              <a:noFill/>
              <a:miter lim="800000"/>
              <a:headEnd/>
              <a:tailEnd/>
            </a:ln>
          </p:spPr>
          <p:txBody>
            <a:bodyPr>
              <a:prstTxWarp prst="textNoShape">
                <a:avLst/>
              </a:prstTxWarp>
            </a:bodyPr>
            <a:lstStyle/>
            <a:p>
              <a:endParaRPr lang="en-US"/>
            </a:p>
          </p:txBody>
        </p:sp>
        <p:sp>
          <p:nvSpPr>
            <p:cNvPr id="19464" name="Rectangle 10"/>
            <p:cNvSpPr>
              <a:spLocks noChangeArrowheads="1"/>
            </p:cNvSpPr>
            <p:nvPr/>
          </p:nvSpPr>
          <p:spPr bwMode="auto">
            <a:xfrm>
              <a:off x="65" y="720"/>
              <a:ext cx="5695" cy="3199"/>
            </a:xfrm>
            <a:prstGeom prst="rect">
              <a:avLst/>
            </a:prstGeom>
            <a:solidFill>
              <a:srgbClr val="FFFFFF"/>
            </a:solidFill>
            <a:ln w="9">
              <a:solidFill>
                <a:srgbClr val="000000"/>
              </a:solidFill>
              <a:miter lim="800000"/>
              <a:headEnd/>
              <a:tailEnd/>
            </a:ln>
          </p:spPr>
          <p:txBody>
            <a:bodyPr>
              <a:prstTxWarp prst="textNoShape">
                <a:avLst/>
              </a:prstTxWarp>
            </a:bodyPr>
            <a:lstStyle/>
            <a:p>
              <a:endParaRPr lang="en-US"/>
            </a:p>
          </p:txBody>
        </p:sp>
        <p:sp>
          <p:nvSpPr>
            <p:cNvPr id="19465" name="Rectangle 11"/>
            <p:cNvSpPr>
              <a:spLocks noChangeArrowheads="1"/>
            </p:cNvSpPr>
            <p:nvPr/>
          </p:nvSpPr>
          <p:spPr bwMode="auto">
            <a:xfrm>
              <a:off x="511" y="1472"/>
              <a:ext cx="4620" cy="2081"/>
            </a:xfrm>
            <a:prstGeom prst="rect">
              <a:avLst/>
            </a:prstGeom>
            <a:solidFill>
              <a:srgbClr val="FFFFFF"/>
            </a:solidFill>
            <a:ln w="9525">
              <a:noFill/>
              <a:miter lim="800000"/>
              <a:headEnd/>
              <a:tailEnd/>
            </a:ln>
          </p:spPr>
          <p:txBody>
            <a:bodyPr>
              <a:prstTxWarp prst="textNoShape">
                <a:avLst/>
              </a:prstTxWarp>
            </a:bodyPr>
            <a:lstStyle/>
            <a:p>
              <a:endParaRPr lang="en-US"/>
            </a:p>
          </p:txBody>
        </p:sp>
        <p:sp>
          <p:nvSpPr>
            <p:cNvPr id="19466" name="Line 12"/>
            <p:cNvSpPr>
              <a:spLocks noChangeShapeType="1"/>
            </p:cNvSpPr>
            <p:nvPr/>
          </p:nvSpPr>
          <p:spPr bwMode="auto">
            <a:xfrm>
              <a:off x="511" y="3258"/>
              <a:ext cx="4620"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9467" name="Line 13"/>
            <p:cNvSpPr>
              <a:spLocks noChangeShapeType="1"/>
            </p:cNvSpPr>
            <p:nvPr/>
          </p:nvSpPr>
          <p:spPr bwMode="auto">
            <a:xfrm>
              <a:off x="511" y="2955"/>
              <a:ext cx="4620"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9468" name="Line 14"/>
            <p:cNvSpPr>
              <a:spLocks noChangeShapeType="1"/>
            </p:cNvSpPr>
            <p:nvPr/>
          </p:nvSpPr>
          <p:spPr bwMode="auto">
            <a:xfrm>
              <a:off x="511" y="2660"/>
              <a:ext cx="4620"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9469" name="Line 15"/>
            <p:cNvSpPr>
              <a:spLocks noChangeShapeType="1"/>
            </p:cNvSpPr>
            <p:nvPr/>
          </p:nvSpPr>
          <p:spPr bwMode="auto">
            <a:xfrm>
              <a:off x="511" y="2365"/>
              <a:ext cx="4620"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9470" name="Line 16"/>
            <p:cNvSpPr>
              <a:spLocks noChangeShapeType="1"/>
            </p:cNvSpPr>
            <p:nvPr/>
          </p:nvSpPr>
          <p:spPr bwMode="auto">
            <a:xfrm>
              <a:off x="511" y="2070"/>
              <a:ext cx="4620"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9471" name="Line 17"/>
            <p:cNvSpPr>
              <a:spLocks noChangeShapeType="1"/>
            </p:cNvSpPr>
            <p:nvPr/>
          </p:nvSpPr>
          <p:spPr bwMode="auto">
            <a:xfrm>
              <a:off x="511" y="1767"/>
              <a:ext cx="4620"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9472" name="Line 18"/>
            <p:cNvSpPr>
              <a:spLocks noChangeShapeType="1"/>
            </p:cNvSpPr>
            <p:nvPr/>
          </p:nvSpPr>
          <p:spPr bwMode="auto">
            <a:xfrm>
              <a:off x="511" y="1472"/>
              <a:ext cx="4620"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9473" name="Rectangle 19"/>
            <p:cNvSpPr>
              <a:spLocks noChangeArrowheads="1"/>
            </p:cNvSpPr>
            <p:nvPr/>
          </p:nvSpPr>
          <p:spPr bwMode="auto">
            <a:xfrm>
              <a:off x="511" y="1472"/>
              <a:ext cx="4620" cy="2081"/>
            </a:xfrm>
            <a:prstGeom prst="rect">
              <a:avLst/>
            </a:prstGeom>
            <a:noFill/>
            <a:ln w="9">
              <a:solidFill>
                <a:srgbClr val="808080"/>
              </a:solidFill>
              <a:miter lim="800000"/>
              <a:headEnd/>
              <a:tailEnd/>
            </a:ln>
          </p:spPr>
          <p:txBody>
            <a:bodyPr>
              <a:prstTxWarp prst="textNoShape">
                <a:avLst/>
              </a:prstTxWarp>
            </a:bodyPr>
            <a:lstStyle/>
            <a:p>
              <a:endParaRPr lang="en-US"/>
            </a:p>
          </p:txBody>
        </p:sp>
        <p:sp>
          <p:nvSpPr>
            <p:cNvPr id="19474" name="Rectangle 20"/>
            <p:cNvSpPr>
              <a:spLocks noChangeArrowheads="1"/>
            </p:cNvSpPr>
            <p:nvPr/>
          </p:nvSpPr>
          <p:spPr bwMode="auto">
            <a:xfrm>
              <a:off x="615" y="3440"/>
              <a:ext cx="148" cy="113"/>
            </a:xfrm>
            <a:prstGeom prst="rect">
              <a:avLst/>
            </a:prstGeom>
            <a:solidFill>
              <a:srgbClr val="9999FF"/>
            </a:solidFill>
            <a:ln w="9">
              <a:solidFill>
                <a:srgbClr val="000000"/>
              </a:solidFill>
              <a:miter lim="800000"/>
              <a:headEnd/>
              <a:tailEnd/>
            </a:ln>
          </p:spPr>
          <p:txBody>
            <a:bodyPr>
              <a:prstTxWarp prst="textNoShape">
                <a:avLst/>
              </a:prstTxWarp>
            </a:bodyPr>
            <a:lstStyle/>
            <a:p>
              <a:endParaRPr lang="en-US"/>
            </a:p>
          </p:txBody>
        </p:sp>
        <p:sp>
          <p:nvSpPr>
            <p:cNvPr id="19475" name="Rectangle 21"/>
            <p:cNvSpPr>
              <a:spLocks noChangeArrowheads="1"/>
            </p:cNvSpPr>
            <p:nvPr/>
          </p:nvSpPr>
          <p:spPr bwMode="auto">
            <a:xfrm>
              <a:off x="1127" y="3284"/>
              <a:ext cx="147" cy="269"/>
            </a:xfrm>
            <a:prstGeom prst="rect">
              <a:avLst/>
            </a:prstGeom>
            <a:solidFill>
              <a:srgbClr val="9999FF"/>
            </a:solidFill>
            <a:ln w="9">
              <a:solidFill>
                <a:srgbClr val="000000"/>
              </a:solidFill>
              <a:miter lim="800000"/>
              <a:headEnd/>
              <a:tailEnd/>
            </a:ln>
          </p:spPr>
          <p:txBody>
            <a:bodyPr>
              <a:prstTxWarp prst="textNoShape">
                <a:avLst/>
              </a:prstTxWarp>
            </a:bodyPr>
            <a:lstStyle/>
            <a:p>
              <a:endParaRPr lang="en-US"/>
            </a:p>
          </p:txBody>
        </p:sp>
        <p:sp>
          <p:nvSpPr>
            <p:cNvPr id="19476" name="Rectangle 22"/>
            <p:cNvSpPr>
              <a:spLocks noChangeArrowheads="1"/>
            </p:cNvSpPr>
            <p:nvPr/>
          </p:nvSpPr>
          <p:spPr bwMode="auto">
            <a:xfrm>
              <a:off x="2158" y="3067"/>
              <a:ext cx="148" cy="486"/>
            </a:xfrm>
            <a:prstGeom prst="rect">
              <a:avLst/>
            </a:prstGeom>
            <a:solidFill>
              <a:srgbClr val="9999FF"/>
            </a:solidFill>
            <a:ln w="9">
              <a:solidFill>
                <a:srgbClr val="000000"/>
              </a:solidFill>
              <a:miter lim="800000"/>
              <a:headEnd/>
              <a:tailEnd/>
            </a:ln>
          </p:spPr>
          <p:txBody>
            <a:bodyPr>
              <a:prstTxWarp prst="textNoShape">
                <a:avLst/>
              </a:prstTxWarp>
            </a:bodyPr>
            <a:lstStyle/>
            <a:p>
              <a:endParaRPr lang="en-US"/>
            </a:p>
          </p:txBody>
        </p:sp>
        <p:sp>
          <p:nvSpPr>
            <p:cNvPr id="19477" name="Rectangle 23"/>
            <p:cNvSpPr>
              <a:spLocks noChangeArrowheads="1"/>
            </p:cNvSpPr>
            <p:nvPr/>
          </p:nvSpPr>
          <p:spPr bwMode="auto">
            <a:xfrm>
              <a:off x="2670" y="2287"/>
              <a:ext cx="147" cy="1266"/>
            </a:xfrm>
            <a:prstGeom prst="rect">
              <a:avLst/>
            </a:prstGeom>
            <a:solidFill>
              <a:srgbClr val="9999FF"/>
            </a:solidFill>
            <a:ln w="9">
              <a:solidFill>
                <a:srgbClr val="000000"/>
              </a:solidFill>
              <a:miter lim="800000"/>
              <a:headEnd/>
              <a:tailEnd/>
            </a:ln>
          </p:spPr>
          <p:txBody>
            <a:bodyPr>
              <a:prstTxWarp prst="textNoShape">
                <a:avLst/>
              </a:prstTxWarp>
            </a:bodyPr>
            <a:lstStyle/>
            <a:p>
              <a:endParaRPr lang="en-US"/>
            </a:p>
          </p:txBody>
        </p:sp>
        <p:sp>
          <p:nvSpPr>
            <p:cNvPr id="19478" name="Rectangle 24"/>
            <p:cNvSpPr>
              <a:spLocks noChangeArrowheads="1"/>
            </p:cNvSpPr>
            <p:nvPr/>
          </p:nvSpPr>
          <p:spPr bwMode="auto">
            <a:xfrm>
              <a:off x="3181" y="1689"/>
              <a:ext cx="147" cy="1864"/>
            </a:xfrm>
            <a:prstGeom prst="rect">
              <a:avLst/>
            </a:prstGeom>
            <a:solidFill>
              <a:srgbClr val="9999FF"/>
            </a:solidFill>
            <a:ln w="9">
              <a:solidFill>
                <a:srgbClr val="000000"/>
              </a:solidFill>
              <a:miter lim="800000"/>
              <a:headEnd/>
              <a:tailEnd/>
            </a:ln>
          </p:spPr>
          <p:txBody>
            <a:bodyPr>
              <a:prstTxWarp prst="textNoShape">
                <a:avLst/>
              </a:prstTxWarp>
            </a:bodyPr>
            <a:lstStyle/>
            <a:p>
              <a:endParaRPr lang="en-US"/>
            </a:p>
          </p:txBody>
        </p:sp>
        <p:sp>
          <p:nvSpPr>
            <p:cNvPr id="19479" name="Rectangle 25"/>
            <p:cNvSpPr>
              <a:spLocks noChangeArrowheads="1"/>
            </p:cNvSpPr>
            <p:nvPr/>
          </p:nvSpPr>
          <p:spPr bwMode="auto">
            <a:xfrm>
              <a:off x="3692" y="2573"/>
              <a:ext cx="156" cy="980"/>
            </a:xfrm>
            <a:prstGeom prst="rect">
              <a:avLst/>
            </a:prstGeom>
            <a:solidFill>
              <a:srgbClr val="9999FF"/>
            </a:solidFill>
            <a:ln w="9">
              <a:solidFill>
                <a:srgbClr val="000000"/>
              </a:solidFill>
              <a:miter lim="800000"/>
              <a:headEnd/>
              <a:tailEnd/>
            </a:ln>
          </p:spPr>
          <p:txBody>
            <a:bodyPr>
              <a:prstTxWarp prst="textNoShape">
                <a:avLst/>
              </a:prstTxWarp>
            </a:bodyPr>
            <a:lstStyle/>
            <a:p>
              <a:endParaRPr lang="en-US"/>
            </a:p>
          </p:txBody>
        </p:sp>
        <p:sp>
          <p:nvSpPr>
            <p:cNvPr id="19480" name="Rectangle 26"/>
            <p:cNvSpPr>
              <a:spLocks noChangeArrowheads="1"/>
            </p:cNvSpPr>
            <p:nvPr/>
          </p:nvSpPr>
          <p:spPr bwMode="auto">
            <a:xfrm>
              <a:off x="4212" y="2807"/>
              <a:ext cx="148" cy="746"/>
            </a:xfrm>
            <a:prstGeom prst="rect">
              <a:avLst/>
            </a:prstGeom>
            <a:solidFill>
              <a:srgbClr val="9999FF"/>
            </a:solidFill>
            <a:ln w="9">
              <a:solidFill>
                <a:srgbClr val="000000"/>
              </a:solidFill>
              <a:miter lim="800000"/>
              <a:headEnd/>
              <a:tailEnd/>
            </a:ln>
          </p:spPr>
          <p:txBody>
            <a:bodyPr>
              <a:prstTxWarp prst="textNoShape">
                <a:avLst/>
              </a:prstTxWarp>
            </a:bodyPr>
            <a:lstStyle/>
            <a:p>
              <a:endParaRPr lang="en-US"/>
            </a:p>
          </p:txBody>
        </p:sp>
        <p:sp>
          <p:nvSpPr>
            <p:cNvPr id="19481" name="Rectangle 27"/>
            <p:cNvSpPr>
              <a:spLocks noChangeArrowheads="1"/>
            </p:cNvSpPr>
            <p:nvPr/>
          </p:nvSpPr>
          <p:spPr bwMode="auto">
            <a:xfrm>
              <a:off x="4724" y="3371"/>
              <a:ext cx="147" cy="182"/>
            </a:xfrm>
            <a:prstGeom prst="rect">
              <a:avLst/>
            </a:prstGeom>
            <a:solidFill>
              <a:srgbClr val="9999FF"/>
            </a:solidFill>
            <a:ln w="9">
              <a:solidFill>
                <a:srgbClr val="000000"/>
              </a:solidFill>
              <a:miter lim="800000"/>
              <a:headEnd/>
              <a:tailEnd/>
            </a:ln>
          </p:spPr>
          <p:txBody>
            <a:bodyPr>
              <a:prstTxWarp prst="textNoShape">
                <a:avLst/>
              </a:prstTxWarp>
            </a:bodyPr>
            <a:lstStyle/>
            <a:p>
              <a:endParaRPr lang="en-US"/>
            </a:p>
          </p:txBody>
        </p:sp>
        <p:sp>
          <p:nvSpPr>
            <p:cNvPr id="19482" name="Rectangle 28"/>
            <p:cNvSpPr>
              <a:spLocks noChangeArrowheads="1"/>
            </p:cNvSpPr>
            <p:nvPr/>
          </p:nvSpPr>
          <p:spPr bwMode="auto">
            <a:xfrm>
              <a:off x="763" y="3457"/>
              <a:ext cx="147" cy="96"/>
            </a:xfrm>
            <a:prstGeom prst="rect">
              <a:avLst/>
            </a:prstGeom>
            <a:solidFill>
              <a:srgbClr val="993366"/>
            </a:solidFill>
            <a:ln w="9">
              <a:solidFill>
                <a:srgbClr val="000000"/>
              </a:solidFill>
              <a:miter lim="800000"/>
              <a:headEnd/>
              <a:tailEnd/>
            </a:ln>
          </p:spPr>
          <p:txBody>
            <a:bodyPr>
              <a:prstTxWarp prst="textNoShape">
                <a:avLst/>
              </a:prstTxWarp>
            </a:bodyPr>
            <a:lstStyle/>
            <a:p>
              <a:endParaRPr lang="en-US"/>
            </a:p>
          </p:txBody>
        </p:sp>
        <p:sp>
          <p:nvSpPr>
            <p:cNvPr id="19483" name="Rectangle 29"/>
            <p:cNvSpPr>
              <a:spLocks noChangeArrowheads="1"/>
            </p:cNvSpPr>
            <p:nvPr/>
          </p:nvSpPr>
          <p:spPr bwMode="auto">
            <a:xfrm>
              <a:off x="1274" y="3275"/>
              <a:ext cx="147" cy="278"/>
            </a:xfrm>
            <a:prstGeom prst="rect">
              <a:avLst/>
            </a:prstGeom>
            <a:solidFill>
              <a:srgbClr val="993366"/>
            </a:solidFill>
            <a:ln w="9">
              <a:solidFill>
                <a:srgbClr val="000000"/>
              </a:solidFill>
              <a:miter lim="800000"/>
              <a:headEnd/>
              <a:tailEnd/>
            </a:ln>
          </p:spPr>
          <p:txBody>
            <a:bodyPr>
              <a:prstTxWarp prst="textNoShape">
                <a:avLst/>
              </a:prstTxWarp>
            </a:bodyPr>
            <a:lstStyle/>
            <a:p>
              <a:endParaRPr lang="en-US"/>
            </a:p>
          </p:txBody>
        </p:sp>
        <p:sp>
          <p:nvSpPr>
            <p:cNvPr id="19484" name="Rectangle 30"/>
            <p:cNvSpPr>
              <a:spLocks noChangeArrowheads="1"/>
            </p:cNvSpPr>
            <p:nvPr/>
          </p:nvSpPr>
          <p:spPr bwMode="auto">
            <a:xfrm>
              <a:off x="2306" y="3015"/>
              <a:ext cx="147" cy="538"/>
            </a:xfrm>
            <a:prstGeom prst="rect">
              <a:avLst/>
            </a:prstGeom>
            <a:solidFill>
              <a:srgbClr val="993366"/>
            </a:solidFill>
            <a:ln w="9">
              <a:solidFill>
                <a:srgbClr val="000000"/>
              </a:solidFill>
              <a:miter lim="800000"/>
              <a:headEnd/>
              <a:tailEnd/>
            </a:ln>
          </p:spPr>
          <p:txBody>
            <a:bodyPr>
              <a:prstTxWarp prst="textNoShape">
                <a:avLst/>
              </a:prstTxWarp>
            </a:bodyPr>
            <a:lstStyle/>
            <a:p>
              <a:endParaRPr lang="en-US"/>
            </a:p>
          </p:txBody>
        </p:sp>
        <p:sp>
          <p:nvSpPr>
            <p:cNvPr id="19485" name="Rectangle 31"/>
            <p:cNvSpPr>
              <a:spLocks noChangeArrowheads="1"/>
            </p:cNvSpPr>
            <p:nvPr/>
          </p:nvSpPr>
          <p:spPr bwMode="auto">
            <a:xfrm>
              <a:off x="2817" y="2547"/>
              <a:ext cx="147" cy="1006"/>
            </a:xfrm>
            <a:prstGeom prst="rect">
              <a:avLst/>
            </a:prstGeom>
            <a:solidFill>
              <a:srgbClr val="993366"/>
            </a:solidFill>
            <a:ln w="9">
              <a:solidFill>
                <a:srgbClr val="000000"/>
              </a:solidFill>
              <a:miter lim="800000"/>
              <a:headEnd/>
              <a:tailEnd/>
            </a:ln>
          </p:spPr>
          <p:txBody>
            <a:bodyPr>
              <a:prstTxWarp prst="textNoShape">
                <a:avLst/>
              </a:prstTxWarp>
            </a:bodyPr>
            <a:lstStyle/>
            <a:p>
              <a:endParaRPr lang="en-US"/>
            </a:p>
          </p:txBody>
        </p:sp>
        <p:sp>
          <p:nvSpPr>
            <p:cNvPr id="19486" name="Rectangle 32"/>
            <p:cNvSpPr>
              <a:spLocks noChangeArrowheads="1"/>
            </p:cNvSpPr>
            <p:nvPr/>
          </p:nvSpPr>
          <p:spPr bwMode="auto">
            <a:xfrm>
              <a:off x="3328" y="1758"/>
              <a:ext cx="148" cy="1795"/>
            </a:xfrm>
            <a:prstGeom prst="rect">
              <a:avLst/>
            </a:prstGeom>
            <a:solidFill>
              <a:srgbClr val="993366"/>
            </a:solidFill>
            <a:ln w="9">
              <a:solidFill>
                <a:srgbClr val="000000"/>
              </a:solidFill>
              <a:miter lim="800000"/>
              <a:headEnd/>
              <a:tailEnd/>
            </a:ln>
          </p:spPr>
          <p:txBody>
            <a:bodyPr>
              <a:prstTxWarp prst="textNoShape">
                <a:avLst/>
              </a:prstTxWarp>
            </a:bodyPr>
            <a:lstStyle/>
            <a:p>
              <a:endParaRPr lang="en-US"/>
            </a:p>
          </p:txBody>
        </p:sp>
        <p:sp>
          <p:nvSpPr>
            <p:cNvPr id="19487" name="Rectangle 33"/>
            <p:cNvSpPr>
              <a:spLocks noChangeArrowheads="1"/>
            </p:cNvSpPr>
            <p:nvPr/>
          </p:nvSpPr>
          <p:spPr bwMode="auto">
            <a:xfrm>
              <a:off x="3848" y="2322"/>
              <a:ext cx="148" cy="1231"/>
            </a:xfrm>
            <a:prstGeom prst="rect">
              <a:avLst/>
            </a:prstGeom>
            <a:solidFill>
              <a:srgbClr val="993366"/>
            </a:solidFill>
            <a:ln w="9">
              <a:solidFill>
                <a:srgbClr val="000000"/>
              </a:solidFill>
              <a:miter lim="800000"/>
              <a:headEnd/>
              <a:tailEnd/>
            </a:ln>
          </p:spPr>
          <p:txBody>
            <a:bodyPr>
              <a:prstTxWarp prst="textNoShape">
                <a:avLst/>
              </a:prstTxWarp>
            </a:bodyPr>
            <a:lstStyle/>
            <a:p>
              <a:endParaRPr lang="en-US"/>
            </a:p>
          </p:txBody>
        </p:sp>
        <p:sp>
          <p:nvSpPr>
            <p:cNvPr id="19488" name="Rectangle 34"/>
            <p:cNvSpPr>
              <a:spLocks noChangeArrowheads="1"/>
            </p:cNvSpPr>
            <p:nvPr/>
          </p:nvSpPr>
          <p:spPr bwMode="auto">
            <a:xfrm>
              <a:off x="4360" y="2833"/>
              <a:ext cx="147" cy="720"/>
            </a:xfrm>
            <a:prstGeom prst="rect">
              <a:avLst/>
            </a:prstGeom>
            <a:solidFill>
              <a:srgbClr val="993366"/>
            </a:solidFill>
            <a:ln w="9">
              <a:solidFill>
                <a:srgbClr val="000000"/>
              </a:solidFill>
              <a:miter lim="800000"/>
              <a:headEnd/>
              <a:tailEnd/>
            </a:ln>
          </p:spPr>
          <p:txBody>
            <a:bodyPr>
              <a:prstTxWarp prst="textNoShape">
                <a:avLst/>
              </a:prstTxWarp>
            </a:bodyPr>
            <a:lstStyle/>
            <a:p>
              <a:endParaRPr lang="en-US"/>
            </a:p>
          </p:txBody>
        </p:sp>
        <p:sp>
          <p:nvSpPr>
            <p:cNvPr id="19489" name="Rectangle 35"/>
            <p:cNvSpPr>
              <a:spLocks noChangeArrowheads="1"/>
            </p:cNvSpPr>
            <p:nvPr/>
          </p:nvSpPr>
          <p:spPr bwMode="auto">
            <a:xfrm>
              <a:off x="4871" y="3258"/>
              <a:ext cx="148" cy="295"/>
            </a:xfrm>
            <a:prstGeom prst="rect">
              <a:avLst/>
            </a:prstGeom>
            <a:solidFill>
              <a:srgbClr val="993366"/>
            </a:solidFill>
            <a:ln w="9">
              <a:solidFill>
                <a:srgbClr val="000000"/>
              </a:solidFill>
              <a:miter lim="800000"/>
              <a:headEnd/>
              <a:tailEnd/>
            </a:ln>
          </p:spPr>
          <p:txBody>
            <a:bodyPr>
              <a:prstTxWarp prst="textNoShape">
                <a:avLst/>
              </a:prstTxWarp>
            </a:bodyPr>
            <a:lstStyle/>
            <a:p>
              <a:endParaRPr lang="en-US"/>
            </a:p>
          </p:txBody>
        </p:sp>
        <p:sp>
          <p:nvSpPr>
            <p:cNvPr id="19490" name="Line 36"/>
            <p:cNvSpPr>
              <a:spLocks noChangeShapeType="1"/>
            </p:cNvSpPr>
            <p:nvPr/>
          </p:nvSpPr>
          <p:spPr bwMode="auto">
            <a:xfrm>
              <a:off x="511" y="1472"/>
              <a:ext cx="1" cy="2081"/>
            </a:xfrm>
            <a:prstGeom prst="line">
              <a:avLst/>
            </a:prstGeom>
            <a:noFill/>
            <a:ln w="0">
              <a:solidFill>
                <a:srgbClr val="000000"/>
              </a:solidFill>
              <a:round/>
              <a:headEnd/>
              <a:tailEnd/>
            </a:ln>
          </p:spPr>
          <p:txBody>
            <a:bodyPr>
              <a:prstTxWarp prst="textNoShape">
                <a:avLst/>
              </a:prstTxWarp>
            </a:bodyPr>
            <a:lstStyle/>
            <a:p>
              <a:endParaRPr lang="en-US"/>
            </a:p>
          </p:txBody>
        </p:sp>
        <p:sp>
          <p:nvSpPr>
            <p:cNvPr id="19491" name="Line 37"/>
            <p:cNvSpPr>
              <a:spLocks noChangeShapeType="1"/>
            </p:cNvSpPr>
            <p:nvPr/>
          </p:nvSpPr>
          <p:spPr bwMode="auto">
            <a:xfrm>
              <a:off x="477" y="3553"/>
              <a:ext cx="34"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9492" name="Line 38"/>
            <p:cNvSpPr>
              <a:spLocks noChangeShapeType="1"/>
            </p:cNvSpPr>
            <p:nvPr/>
          </p:nvSpPr>
          <p:spPr bwMode="auto">
            <a:xfrm>
              <a:off x="477" y="3258"/>
              <a:ext cx="34"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9493" name="Line 39"/>
            <p:cNvSpPr>
              <a:spLocks noChangeShapeType="1"/>
            </p:cNvSpPr>
            <p:nvPr/>
          </p:nvSpPr>
          <p:spPr bwMode="auto">
            <a:xfrm>
              <a:off x="477" y="2955"/>
              <a:ext cx="34"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9494" name="Line 40"/>
            <p:cNvSpPr>
              <a:spLocks noChangeShapeType="1"/>
            </p:cNvSpPr>
            <p:nvPr/>
          </p:nvSpPr>
          <p:spPr bwMode="auto">
            <a:xfrm>
              <a:off x="477" y="2660"/>
              <a:ext cx="34"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9495" name="Line 41"/>
            <p:cNvSpPr>
              <a:spLocks noChangeShapeType="1"/>
            </p:cNvSpPr>
            <p:nvPr/>
          </p:nvSpPr>
          <p:spPr bwMode="auto">
            <a:xfrm>
              <a:off x="477" y="2365"/>
              <a:ext cx="34"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9496" name="Line 42"/>
            <p:cNvSpPr>
              <a:spLocks noChangeShapeType="1"/>
            </p:cNvSpPr>
            <p:nvPr/>
          </p:nvSpPr>
          <p:spPr bwMode="auto">
            <a:xfrm>
              <a:off x="477" y="2070"/>
              <a:ext cx="34"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9497" name="Line 43"/>
            <p:cNvSpPr>
              <a:spLocks noChangeShapeType="1"/>
            </p:cNvSpPr>
            <p:nvPr/>
          </p:nvSpPr>
          <p:spPr bwMode="auto">
            <a:xfrm>
              <a:off x="477" y="1767"/>
              <a:ext cx="34"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9498" name="Line 44"/>
            <p:cNvSpPr>
              <a:spLocks noChangeShapeType="1"/>
            </p:cNvSpPr>
            <p:nvPr/>
          </p:nvSpPr>
          <p:spPr bwMode="auto">
            <a:xfrm>
              <a:off x="477" y="1472"/>
              <a:ext cx="34"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9499" name="Line 45"/>
            <p:cNvSpPr>
              <a:spLocks noChangeShapeType="1"/>
            </p:cNvSpPr>
            <p:nvPr/>
          </p:nvSpPr>
          <p:spPr bwMode="auto">
            <a:xfrm>
              <a:off x="511" y="3553"/>
              <a:ext cx="4620"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9500" name="Line 46"/>
            <p:cNvSpPr>
              <a:spLocks noChangeShapeType="1"/>
            </p:cNvSpPr>
            <p:nvPr/>
          </p:nvSpPr>
          <p:spPr bwMode="auto">
            <a:xfrm flipV="1">
              <a:off x="511" y="3553"/>
              <a:ext cx="1" cy="34"/>
            </a:xfrm>
            <a:prstGeom prst="line">
              <a:avLst/>
            </a:prstGeom>
            <a:noFill/>
            <a:ln w="0">
              <a:solidFill>
                <a:srgbClr val="000000"/>
              </a:solidFill>
              <a:round/>
              <a:headEnd/>
              <a:tailEnd/>
            </a:ln>
          </p:spPr>
          <p:txBody>
            <a:bodyPr>
              <a:prstTxWarp prst="textNoShape">
                <a:avLst/>
              </a:prstTxWarp>
            </a:bodyPr>
            <a:lstStyle/>
            <a:p>
              <a:endParaRPr lang="en-US"/>
            </a:p>
          </p:txBody>
        </p:sp>
        <p:sp>
          <p:nvSpPr>
            <p:cNvPr id="19501" name="Line 47"/>
            <p:cNvSpPr>
              <a:spLocks noChangeShapeType="1"/>
            </p:cNvSpPr>
            <p:nvPr/>
          </p:nvSpPr>
          <p:spPr bwMode="auto">
            <a:xfrm flipV="1">
              <a:off x="1023" y="3553"/>
              <a:ext cx="1" cy="34"/>
            </a:xfrm>
            <a:prstGeom prst="line">
              <a:avLst/>
            </a:prstGeom>
            <a:noFill/>
            <a:ln w="0">
              <a:solidFill>
                <a:srgbClr val="000000"/>
              </a:solidFill>
              <a:round/>
              <a:headEnd/>
              <a:tailEnd/>
            </a:ln>
          </p:spPr>
          <p:txBody>
            <a:bodyPr>
              <a:prstTxWarp prst="textNoShape">
                <a:avLst/>
              </a:prstTxWarp>
            </a:bodyPr>
            <a:lstStyle/>
            <a:p>
              <a:endParaRPr lang="en-US"/>
            </a:p>
          </p:txBody>
        </p:sp>
        <p:sp>
          <p:nvSpPr>
            <p:cNvPr id="19502" name="Line 48"/>
            <p:cNvSpPr>
              <a:spLocks noChangeShapeType="1"/>
            </p:cNvSpPr>
            <p:nvPr/>
          </p:nvSpPr>
          <p:spPr bwMode="auto">
            <a:xfrm flipV="1">
              <a:off x="1534" y="3553"/>
              <a:ext cx="1" cy="34"/>
            </a:xfrm>
            <a:prstGeom prst="line">
              <a:avLst/>
            </a:prstGeom>
            <a:noFill/>
            <a:ln w="0">
              <a:solidFill>
                <a:srgbClr val="000000"/>
              </a:solidFill>
              <a:round/>
              <a:headEnd/>
              <a:tailEnd/>
            </a:ln>
          </p:spPr>
          <p:txBody>
            <a:bodyPr>
              <a:prstTxWarp prst="textNoShape">
                <a:avLst/>
              </a:prstTxWarp>
            </a:bodyPr>
            <a:lstStyle/>
            <a:p>
              <a:endParaRPr lang="en-US"/>
            </a:p>
          </p:txBody>
        </p:sp>
        <p:sp>
          <p:nvSpPr>
            <p:cNvPr id="19503" name="Line 49"/>
            <p:cNvSpPr>
              <a:spLocks noChangeShapeType="1"/>
            </p:cNvSpPr>
            <p:nvPr/>
          </p:nvSpPr>
          <p:spPr bwMode="auto">
            <a:xfrm flipV="1">
              <a:off x="2054" y="3553"/>
              <a:ext cx="1" cy="34"/>
            </a:xfrm>
            <a:prstGeom prst="line">
              <a:avLst/>
            </a:prstGeom>
            <a:noFill/>
            <a:ln w="0">
              <a:solidFill>
                <a:srgbClr val="000000"/>
              </a:solidFill>
              <a:round/>
              <a:headEnd/>
              <a:tailEnd/>
            </a:ln>
          </p:spPr>
          <p:txBody>
            <a:bodyPr>
              <a:prstTxWarp prst="textNoShape">
                <a:avLst/>
              </a:prstTxWarp>
            </a:bodyPr>
            <a:lstStyle/>
            <a:p>
              <a:endParaRPr lang="en-US"/>
            </a:p>
          </p:txBody>
        </p:sp>
        <p:sp>
          <p:nvSpPr>
            <p:cNvPr id="19504" name="Line 50"/>
            <p:cNvSpPr>
              <a:spLocks noChangeShapeType="1"/>
            </p:cNvSpPr>
            <p:nvPr/>
          </p:nvSpPr>
          <p:spPr bwMode="auto">
            <a:xfrm flipV="1">
              <a:off x="2566" y="3553"/>
              <a:ext cx="1" cy="34"/>
            </a:xfrm>
            <a:prstGeom prst="line">
              <a:avLst/>
            </a:prstGeom>
            <a:noFill/>
            <a:ln w="0">
              <a:solidFill>
                <a:srgbClr val="000000"/>
              </a:solidFill>
              <a:round/>
              <a:headEnd/>
              <a:tailEnd/>
            </a:ln>
          </p:spPr>
          <p:txBody>
            <a:bodyPr>
              <a:prstTxWarp prst="textNoShape">
                <a:avLst/>
              </a:prstTxWarp>
            </a:bodyPr>
            <a:lstStyle/>
            <a:p>
              <a:endParaRPr lang="en-US"/>
            </a:p>
          </p:txBody>
        </p:sp>
        <p:sp>
          <p:nvSpPr>
            <p:cNvPr id="19505" name="Line 51"/>
            <p:cNvSpPr>
              <a:spLocks noChangeShapeType="1"/>
            </p:cNvSpPr>
            <p:nvPr/>
          </p:nvSpPr>
          <p:spPr bwMode="auto">
            <a:xfrm flipV="1">
              <a:off x="3077" y="3553"/>
              <a:ext cx="1" cy="34"/>
            </a:xfrm>
            <a:prstGeom prst="line">
              <a:avLst/>
            </a:prstGeom>
            <a:noFill/>
            <a:ln w="0">
              <a:solidFill>
                <a:srgbClr val="000000"/>
              </a:solidFill>
              <a:round/>
              <a:headEnd/>
              <a:tailEnd/>
            </a:ln>
          </p:spPr>
          <p:txBody>
            <a:bodyPr>
              <a:prstTxWarp prst="textNoShape">
                <a:avLst/>
              </a:prstTxWarp>
            </a:bodyPr>
            <a:lstStyle/>
            <a:p>
              <a:endParaRPr lang="en-US"/>
            </a:p>
          </p:txBody>
        </p:sp>
        <p:sp>
          <p:nvSpPr>
            <p:cNvPr id="19506" name="Line 52"/>
            <p:cNvSpPr>
              <a:spLocks noChangeShapeType="1"/>
            </p:cNvSpPr>
            <p:nvPr/>
          </p:nvSpPr>
          <p:spPr bwMode="auto">
            <a:xfrm flipV="1">
              <a:off x="3588" y="3553"/>
              <a:ext cx="1" cy="34"/>
            </a:xfrm>
            <a:prstGeom prst="line">
              <a:avLst/>
            </a:prstGeom>
            <a:noFill/>
            <a:ln w="0">
              <a:solidFill>
                <a:srgbClr val="000000"/>
              </a:solidFill>
              <a:round/>
              <a:headEnd/>
              <a:tailEnd/>
            </a:ln>
          </p:spPr>
          <p:txBody>
            <a:bodyPr>
              <a:prstTxWarp prst="textNoShape">
                <a:avLst/>
              </a:prstTxWarp>
            </a:bodyPr>
            <a:lstStyle/>
            <a:p>
              <a:endParaRPr lang="en-US"/>
            </a:p>
          </p:txBody>
        </p:sp>
        <p:sp>
          <p:nvSpPr>
            <p:cNvPr id="19507" name="Line 53"/>
            <p:cNvSpPr>
              <a:spLocks noChangeShapeType="1"/>
            </p:cNvSpPr>
            <p:nvPr/>
          </p:nvSpPr>
          <p:spPr bwMode="auto">
            <a:xfrm flipV="1">
              <a:off x="4108" y="3553"/>
              <a:ext cx="1" cy="34"/>
            </a:xfrm>
            <a:prstGeom prst="line">
              <a:avLst/>
            </a:prstGeom>
            <a:noFill/>
            <a:ln w="0">
              <a:solidFill>
                <a:srgbClr val="000000"/>
              </a:solidFill>
              <a:round/>
              <a:headEnd/>
              <a:tailEnd/>
            </a:ln>
          </p:spPr>
          <p:txBody>
            <a:bodyPr>
              <a:prstTxWarp prst="textNoShape">
                <a:avLst/>
              </a:prstTxWarp>
            </a:bodyPr>
            <a:lstStyle/>
            <a:p>
              <a:endParaRPr lang="en-US"/>
            </a:p>
          </p:txBody>
        </p:sp>
        <p:sp>
          <p:nvSpPr>
            <p:cNvPr id="19508" name="Line 54"/>
            <p:cNvSpPr>
              <a:spLocks noChangeShapeType="1"/>
            </p:cNvSpPr>
            <p:nvPr/>
          </p:nvSpPr>
          <p:spPr bwMode="auto">
            <a:xfrm flipV="1">
              <a:off x="4620" y="3553"/>
              <a:ext cx="1" cy="34"/>
            </a:xfrm>
            <a:prstGeom prst="line">
              <a:avLst/>
            </a:prstGeom>
            <a:noFill/>
            <a:ln w="0">
              <a:solidFill>
                <a:srgbClr val="000000"/>
              </a:solidFill>
              <a:round/>
              <a:headEnd/>
              <a:tailEnd/>
            </a:ln>
          </p:spPr>
          <p:txBody>
            <a:bodyPr>
              <a:prstTxWarp prst="textNoShape">
                <a:avLst/>
              </a:prstTxWarp>
            </a:bodyPr>
            <a:lstStyle/>
            <a:p>
              <a:endParaRPr lang="en-US"/>
            </a:p>
          </p:txBody>
        </p:sp>
        <p:sp>
          <p:nvSpPr>
            <p:cNvPr id="19509" name="Line 55"/>
            <p:cNvSpPr>
              <a:spLocks noChangeShapeType="1"/>
            </p:cNvSpPr>
            <p:nvPr/>
          </p:nvSpPr>
          <p:spPr bwMode="auto">
            <a:xfrm flipV="1">
              <a:off x="5131" y="3553"/>
              <a:ext cx="1" cy="34"/>
            </a:xfrm>
            <a:prstGeom prst="line">
              <a:avLst/>
            </a:prstGeom>
            <a:noFill/>
            <a:ln w="0">
              <a:solidFill>
                <a:srgbClr val="000000"/>
              </a:solidFill>
              <a:round/>
              <a:headEnd/>
              <a:tailEnd/>
            </a:ln>
          </p:spPr>
          <p:txBody>
            <a:bodyPr>
              <a:prstTxWarp prst="textNoShape">
                <a:avLst/>
              </a:prstTxWarp>
            </a:bodyPr>
            <a:lstStyle/>
            <a:p>
              <a:endParaRPr lang="en-US"/>
            </a:p>
          </p:txBody>
        </p:sp>
        <p:sp>
          <p:nvSpPr>
            <p:cNvPr id="19510" name="Rectangle 56"/>
            <p:cNvSpPr>
              <a:spLocks noChangeArrowheads="1"/>
            </p:cNvSpPr>
            <p:nvPr/>
          </p:nvSpPr>
          <p:spPr bwMode="auto">
            <a:xfrm>
              <a:off x="754" y="822"/>
              <a:ext cx="3531" cy="165"/>
            </a:xfrm>
            <a:prstGeom prst="rect">
              <a:avLst/>
            </a:prstGeom>
            <a:noFill/>
            <a:ln w="9525">
              <a:noFill/>
              <a:miter lim="800000"/>
              <a:headEnd/>
              <a:tailEnd/>
            </a:ln>
          </p:spPr>
          <p:txBody>
            <a:bodyPr wrap="square" lIns="0" tIns="0" rIns="0" bIns="0">
              <a:prstTxWarp prst="textNoShape">
                <a:avLst/>
              </a:prstTxWarp>
              <a:spAutoFit/>
            </a:bodyPr>
            <a:lstStyle/>
            <a:p>
              <a:r>
                <a:rPr lang="en-US" sz="1700" b="1">
                  <a:solidFill>
                    <a:srgbClr val="000000"/>
                  </a:solidFill>
                </a:rPr>
                <a:t>Estimates and actual grade distribution - Mathematics</a:t>
              </a:r>
              <a:endParaRPr lang="en-US"/>
            </a:p>
          </p:txBody>
        </p:sp>
        <p:sp>
          <p:nvSpPr>
            <p:cNvPr id="19511" name="Rectangle 58"/>
            <p:cNvSpPr>
              <a:spLocks noChangeArrowheads="1"/>
            </p:cNvSpPr>
            <p:nvPr/>
          </p:nvSpPr>
          <p:spPr bwMode="auto">
            <a:xfrm>
              <a:off x="217" y="3483"/>
              <a:ext cx="286" cy="145"/>
            </a:xfrm>
            <a:prstGeom prst="rect">
              <a:avLst/>
            </a:prstGeom>
            <a:noFill/>
            <a:ln w="9525">
              <a:noFill/>
              <a:miter lim="800000"/>
              <a:headEnd/>
              <a:tailEnd/>
            </a:ln>
          </p:spPr>
          <p:txBody>
            <a:bodyPr wrap="square" lIns="0" tIns="0" rIns="0" bIns="0">
              <a:prstTxWarp prst="textNoShape">
                <a:avLst/>
              </a:prstTxWarp>
              <a:spAutoFit/>
            </a:bodyPr>
            <a:lstStyle/>
            <a:p>
              <a:r>
                <a:rPr lang="en-US" sz="1500">
                  <a:solidFill>
                    <a:srgbClr val="000000"/>
                  </a:solidFill>
                </a:rPr>
                <a:t>0.%</a:t>
              </a:r>
              <a:endParaRPr lang="en-US"/>
            </a:p>
          </p:txBody>
        </p:sp>
        <p:sp>
          <p:nvSpPr>
            <p:cNvPr id="19512" name="Rectangle 59"/>
            <p:cNvSpPr>
              <a:spLocks noChangeArrowheads="1"/>
            </p:cNvSpPr>
            <p:nvPr/>
          </p:nvSpPr>
          <p:spPr bwMode="auto">
            <a:xfrm>
              <a:off x="217" y="3189"/>
              <a:ext cx="286" cy="145"/>
            </a:xfrm>
            <a:prstGeom prst="rect">
              <a:avLst/>
            </a:prstGeom>
            <a:noFill/>
            <a:ln w="9525">
              <a:noFill/>
              <a:miter lim="800000"/>
              <a:headEnd/>
              <a:tailEnd/>
            </a:ln>
          </p:spPr>
          <p:txBody>
            <a:bodyPr wrap="square" lIns="0" tIns="0" rIns="0" bIns="0">
              <a:prstTxWarp prst="textNoShape">
                <a:avLst/>
              </a:prstTxWarp>
              <a:spAutoFit/>
            </a:bodyPr>
            <a:lstStyle/>
            <a:p>
              <a:r>
                <a:rPr lang="en-US" sz="1500">
                  <a:solidFill>
                    <a:srgbClr val="000000"/>
                  </a:solidFill>
                </a:rPr>
                <a:t>5.%</a:t>
              </a:r>
              <a:endParaRPr lang="en-US"/>
            </a:p>
          </p:txBody>
        </p:sp>
        <p:sp>
          <p:nvSpPr>
            <p:cNvPr id="19513" name="Rectangle 60"/>
            <p:cNvSpPr>
              <a:spLocks noChangeArrowheads="1"/>
            </p:cNvSpPr>
            <p:nvPr/>
          </p:nvSpPr>
          <p:spPr bwMode="auto">
            <a:xfrm>
              <a:off x="147" y="2885"/>
              <a:ext cx="355" cy="145"/>
            </a:xfrm>
            <a:prstGeom prst="rect">
              <a:avLst/>
            </a:prstGeom>
            <a:noFill/>
            <a:ln w="9525">
              <a:noFill/>
              <a:miter lim="800000"/>
              <a:headEnd/>
              <a:tailEnd/>
            </a:ln>
          </p:spPr>
          <p:txBody>
            <a:bodyPr wrap="square" lIns="0" tIns="0" rIns="0" bIns="0">
              <a:prstTxWarp prst="textNoShape">
                <a:avLst/>
              </a:prstTxWarp>
              <a:spAutoFit/>
            </a:bodyPr>
            <a:lstStyle/>
            <a:p>
              <a:r>
                <a:rPr lang="en-US" sz="1500">
                  <a:solidFill>
                    <a:srgbClr val="000000"/>
                  </a:solidFill>
                </a:rPr>
                <a:t>10.%</a:t>
              </a:r>
              <a:endParaRPr lang="en-US"/>
            </a:p>
          </p:txBody>
        </p:sp>
        <p:sp>
          <p:nvSpPr>
            <p:cNvPr id="19514" name="Rectangle 61"/>
            <p:cNvSpPr>
              <a:spLocks noChangeArrowheads="1"/>
            </p:cNvSpPr>
            <p:nvPr/>
          </p:nvSpPr>
          <p:spPr bwMode="auto">
            <a:xfrm>
              <a:off x="147" y="2591"/>
              <a:ext cx="355" cy="145"/>
            </a:xfrm>
            <a:prstGeom prst="rect">
              <a:avLst/>
            </a:prstGeom>
            <a:noFill/>
            <a:ln w="9525">
              <a:noFill/>
              <a:miter lim="800000"/>
              <a:headEnd/>
              <a:tailEnd/>
            </a:ln>
          </p:spPr>
          <p:txBody>
            <a:bodyPr wrap="square" lIns="0" tIns="0" rIns="0" bIns="0">
              <a:prstTxWarp prst="textNoShape">
                <a:avLst/>
              </a:prstTxWarp>
              <a:spAutoFit/>
            </a:bodyPr>
            <a:lstStyle/>
            <a:p>
              <a:r>
                <a:rPr lang="en-US" sz="1500">
                  <a:solidFill>
                    <a:srgbClr val="000000"/>
                  </a:solidFill>
                </a:rPr>
                <a:t>15.%</a:t>
              </a:r>
              <a:endParaRPr lang="en-US"/>
            </a:p>
          </p:txBody>
        </p:sp>
        <p:sp>
          <p:nvSpPr>
            <p:cNvPr id="19515" name="Rectangle 62"/>
            <p:cNvSpPr>
              <a:spLocks noChangeArrowheads="1"/>
            </p:cNvSpPr>
            <p:nvPr/>
          </p:nvSpPr>
          <p:spPr bwMode="auto">
            <a:xfrm>
              <a:off x="147" y="2296"/>
              <a:ext cx="355" cy="145"/>
            </a:xfrm>
            <a:prstGeom prst="rect">
              <a:avLst/>
            </a:prstGeom>
            <a:noFill/>
            <a:ln w="9525">
              <a:noFill/>
              <a:miter lim="800000"/>
              <a:headEnd/>
              <a:tailEnd/>
            </a:ln>
          </p:spPr>
          <p:txBody>
            <a:bodyPr wrap="square" lIns="0" tIns="0" rIns="0" bIns="0">
              <a:prstTxWarp prst="textNoShape">
                <a:avLst/>
              </a:prstTxWarp>
              <a:spAutoFit/>
            </a:bodyPr>
            <a:lstStyle/>
            <a:p>
              <a:r>
                <a:rPr lang="en-US" sz="1500">
                  <a:solidFill>
                    <a:srgbClr val="000000"/>
                  </a:solidFill>
                </a:rPr>
                <a:t>20.%</a:t>
              </a:r>
              <a:endParaRPr lang="en-US"/>
            </a:p>
          </p:txBody>
        </p:sp>
        <p:sp>
          <p:nvSpPr>
            <p:cNvPr id="19516" name="Rectangle 63"/>
            <p:cNvSpPr>
              <a:spLocks noChangeArrowheads="1"/>
            </p:cNvSpPr>
            <p:nvPr/>
          </p:nvSpPr>
          <p:spPr bwMode="auto">
            <a:xfrm>
              <a:off x="147" y="2001"/>
              <a:ext cx="355" cy="145"/>
            </a:xfrm>
            <a:prstGeom prst="rect">
              <a:avLst/>
            </a:prstGeom>
            <a:noFill/>
            <a:ln w="9525">
              <a:noFill/>
              <a:miter lim="800000"/>
              <a:headEnd/>
              <a:tailEnd/>
            </a:ln>
          </p:spPr>
          <p:txBody>
            <a:bodyPr wrap="square" lIns="0" tIns="0" rIns="0" bIns="0">
              <a:prstTxWarp prst="textNoShape">
                <a:avLst/>
              </a:prstTxWarp>
              <a:spAutoFit/>
            </a:bodyPr>
            <a:lstStyle/>
            <a:p>
              <a:r>
                <a:rPr lang="en-US" sz="1500">
                  <a:solidFill>
                    <a:srgbClr val="000000"/>
                  </a:solidFill>
                </a:rPr>
                <a:t>25.%</a:t>
              </a:r>
              <a:endParaRPr lang="en-US"/>
            </a:p>
          </p:txBody>
        </p:sp>
        <p:sp>
          <p:nvSpPr>
            <p:cNvPr id="19517" name="Rectangle 64"/>
            <p:cNvSpPr>
              <a:spLocks noChangeArrowheads="1"/>
            </p:cNvSpPr>
            <p:nvPr/>
          </p:nvSpPr>
          <p:spPr bwMode="auto">
            <a:xfrm>
              <a:off x="147" y="1698"/>
              <a:ext cx="355" cy="145"/>
            </a:xfrm>
            <a:prstGeom prst="rect">
              <a:avLst/>
            </a:prstGeom>
            <a:noFill/>
            <a:ln w="9525">
              <a:noFill/>
              <a:miter lim="800000"/>
              <a:headEnd/>
              <a:tailEnd/>
            </a:ln>
          </p:spPr>
          <p:txBody>
            <a:bodyPr wrap="square" lIns="0" tIns="0" rIns="0" bIns="0">
              <a:prstTxWarp prst="textNoShape">
                <a:avLst/>
              </a:prstTxWarp>
              <a:spAutoFit/>
            </a:bodyPr>
            <a:lstStyle/>
            <a:p>
              <a:r>
                <a:rPr lang="en-US" sz="1500">
                  <a:solidFill>
                    <a:srgbClr val="000000"/>
                  </a:solidFill>
                </a:rPr>
                <a:t>30.%</a:t>
              </a:r>
              <a:endParaRPr lang="en-US"/>
            </a:p>
          </p:txBody>
        </p:sp>
        <p:sp>
          <p:nvSpPr>
            <p:cNvPr id="19518" name="Rectangle 65"/>
            <p:cNvSpPr>
              <a:spLocks noChangeArrowheads="1"/>
            </p:cNvSpPr>
            <p:nvPr/>
          </p:nvSpPr>
          <p:spPr bwMode="auto">
            <a:xfrm>
              <a:off x="147" y="1403"/>
              <a:ext cx="355" cy="145"/>
            </a:xfrm>
            <a:prstGeom prst="rect">
              <a:avLst/>
            </a:prstGeom>
            <a:noFill/>
            <a:ln w="9525">
              <a:noFill/>
              <a:miter lim="800000"/>
              <a:headEnd/>
              <a:tailEnd/>
            </a:ln>
          </p:spPr>
          <p:txBody>
            <a:bodyPr wrap="square" lIns="0" tIns="0" rIns="0" bIns="0">
              <a:prstTxWarp prst="textNoShape">
                <a:avLst/>
              </a:prstTxWarp>
              <a:spAutoFit/>
            </a:bodyPr>
            <a:lstStyle/>
            <a:p>
              <a:r>
                <a:rPr lang="en-US" sz="1500">
                  <a:solidFill>
                    <a:srgbClr val="000000"/>
                  </a:solidFill>
                </a:rPr>
                <a:t>35.%</a:t>
              </a:r>
              <a:endParaRPr lang="en-US"/>
            </a:p>
          </p:txBody>
        </p:sp>
        <p:sp>
          <p:nvSpPr>
            <p:cNvPr id="19519" name="Rectangle 66"/>
            <p:cNvSpPr>
              <a:spLocks noChangeArrowheads="1"/>
            </p:cNvSpPr>
            <p:nvPr/>
          </p:nvSpPr>
          <p:spPr bwMode="auto">
            <a:xfrm>
              <a:off x="728" y="3657"/>
              <a:ext cx="165" cy="145"/>
            </a:xfrm>
            <a:prstGeom prst="rect">
              <a:avLst/>
            </a:prstGeom>
            <a:noFill/>
            <a:ln w="9525">
              <a:noFill/>
              <a:miter lim="800000"/>
              <a:headEnd/>
              <a:tailEnd/>
            </a:ln>
          </p:spPr>
          <p:txBody>
            <a:bodyPr wrap="square" lIns="0" tIns="0" rIns="0" bIns="0">
              <a:prstTxWarp prst="textNoShape">
                <a:avLst/>
              </a:prstTxWarp>
              <a:spAutoFit/>
            </a:bodyPr>
            <a:lstStyle/>
            <a:p>
              <a:r>
                <a:rPr lang="en-US" sz="1500">
                  <a:solidFill>
                    <a:srgbClr val="000000"/>
                  </a:solidFill>
                </a:rPr>
                <a:t>G</a:t>
              </a:r>
              <a:endParaRPr lang="en-US"/>
            </a:p>
          </p:txBody>
        </p:sp>
        <p:sp>
          <p:nvSpPr>
            <p:cNvPr id="19520" name="Rectangle 67"/>
            <p:cNvSpPr>
              <a:spLocks noChangeArrowheads="1"/>
            </p:cNvSpPr>
            <p:nvPr/>
          </p:nvSpPr>
          <p:spPr bwMode="auto">
            <a:xfrm>
              <a:off x="1248" y="3657"/>
              <a:ext cx="139" cy="145"/>
            </a:xfrm>
            <a:prstGeom prst="rect">
              <a:avLst/>
            </a:prstGeom>
            <a:noFill/>
            <a:ln w="9525">
              <a:noFill/>
              <a:miter lim="800000"/>
              <a:headEnd/>
              <a:tailEnd/>
            </a:ln>
          </p:spPr>
          <p:txBody>
            <a:bodyPr wrap="square" lIns="0" tIns="0" rIns="0" bIns="0">
              <a:prstTxWarp prst="textNoShape">
                <a:avLst/>
              </a:prstTxWarp>
              <a:spAutoFit/>
            </a:bodyPr>
            <a:lstStyle/>
            <a:p>
              <a:r>
                <a:rPr lang="en-US" sz="1500">
                  <a:solidFill>
                    <a:srgbClr val="000000"/>
                  </a:solidFill>
                </a:rPr>
                <a:t>F</a:t>
              </a:r>
              <a:endParaRPr lang="en-US"/>
            </a:p>
          </p:txBody>
        </p:sp>
        <p:sp>
          <p:nvSpPr>
            <p:cNvPr id="19521" name="Rectangle 68"/>
            <p:cNvSpPr>
              <a:spLocks noChangeArrowheads="1"/>
            </p:cNvSpPr>
            <p:nvPr/>
          </p:nvSpPr>
          <p:spPr bwMode="auto">
            <a:xfrm>
              <a:off x="2271" y="3657"/>
              <a:ext cx="147" cy="145"/>
            </a:xfrm>
            <a:prstGeom prst="rect">
              <a:avLst/>
            </a:prstGeom>
            <a:noFill/>
            <a:ln w="9525">
              <a:noFill/>
              <a:miter lim="800000"/>
              <a:headEnd/>
              <a:tailEnd/>
            </a:ln>
          </p:spPr>
          <p:txBody>
            <a:bodyPr wrap="square" lIns="0" tIns="0" rIns="0" bIns="0">
              <a:prstTxWarp prst="textNoShape">
                <a:avLst/>
              </a:prstTxWarp>
              <a:spAutoFit/>
            </a:bodyPr>
            <a:lstStyle/>
            <a:p>
              <a:r>
                <a:rPr lang="en-US" sz="1500">
                  <a:solidFill>
                    <a:srgbClr val="000000"/>
                  </a:solidFill>
                </a:rPr>
                <a:t>E</a:t>
              </a:r>
              <a:endParaRPr lang="en-US"/>
            </a:p>
          </p:txBody>
        </p:sp>
        <p:sp>
          <p:nvSpPr>
            <p:cNvPr id="19522" name="Rectangle 69"/>
            <p:cNvSpPr>
              <a:spLocks noChangeArrowheads="1"/>
            </p:cNvSpPr>
            <p:nvPr/>
          </p:nvSpPr>
          <p:spPr bwMode="auto">
            <a:xfrm>
              <a:off x="2782" y="3657"/>
              <a:ext cx="156" cy="145"/>
            </a:xfrm>
            <a:prstGeom prst="rect">
              <a:avLst/>
            </a:prstGeom>
            <a:noFill/>
            <a:ln w="9525">
              <a:noFill/>
              <a:miter lim="800000"/>
              <a:headEnd/>
              <a:tailEnd/>
            </a:ln>
          </p:spPr>
          <p:txBody>
            <a:bodyPr wrap="square" lIns="0" tIns="0" rIns="0" bIns="0">
              <a:prstTxWarp prst="textNoShape">
                <a:avLst/>
              </a:prstTxWarp>
              <a:spAutoFit/>
            </a:bodyPr>
            <a:lstStyle/>
            <a:p>
              <a:r>
                <a:rPr lang="en-US" sz="1500">
                  <a:solidFill>
                    <a:srgbClr val="000000"/>
                  </a:solidFill>
                </a:rPr>
                <a:t>D</a:t>
              </a:r>
              <a:endParaRPr lang="en-US"/>
            </a:p>
          </p:txBody>
        </p:sp>
        <p:sp>
          <p:nvSpPr>
            <p:cNvPr id="19523" name="Rectangle 70"/>
            <p:cNvSpPr>
              <a:spLocks noChangeArrowheads="1"/>
            </p:cNvSpPr>
            <p:nvPr/>
          </p:nvSpPr>
          <p:spPr bwMode="auto">
            <a:xfrm>
              <a:off x="3294" y="3657"/>
              <a:ext cx="156" cy="145"/>
            </a:xfrm>
            <a:prstGeom prst="rect">
              <a:avLst/>
            </a:prstGeom>
            <a:noFill/>
            <a:ln w="9525">
              <a:noFill/>
              <a:miter lim="800000"/>
              <a:headEnd/>
              <a:tailEnd/>
            </a:ln>
          </p:spPr>
          <p:txBody>
            <a:bodyPr wrap="square" lIns="0" tIns="0" rIns="0" bIns="0">
              <a:prstTxWarp prst="textNoShape">
                <a:avLst/>
              </a:prstTxWarp>
              <a:spAutoFit/>
            </a:bodyPr>
            <a:lstStyle/>
            <a:p>
              <a:r>
                <a:rPr lang="en-US" sz="1500">
                  <a:solidFill>
                    <a:srgbClr val="000000"/>
                  </a:solidFill>
                </a:rPr>
                <a:t>C</a:t>
              </a:r>
              <a:endParaRPr lang="en-US"/>
            </a:p>
          </p:txBody>
        </p:sp>
        <p:sp>
          <p:nvSpPr>
            <p:cNvPr id="19524" name="Rectangle 71"/>
            <p:cNvSpPr>
              <a:spLocks noChangeArrowheads="1"/>
            </p:cNvSpPr>
            <p:nvPr/>
          </p:nvSpPr>
          <p:spPr bwMode="auto">
            <a:xfrm>
              <a:off x="3814" y="3657"/>
              <a:ext cx="147" cy="145"/>
            </a:xfrm>
            <a:prstGeom prst="rect">
              <a:avLst/>
            </a:prstGeom>
            <a:noFill/>
            <a:ln w="9525">
              <a:noFill/>
              <a:miter lim="800000"/>
              <a:headEnd/>
              <a:tailEnd/>
            </a:ln>
          </p:spPr>
          <p:txBody>
            <a:bodyPr wrap="square" lIns="0" tIns="0" rIns="0" bIns="0">
              <a:prstTxWarp prst="textNoShape">
                <a:avLst/>
              </a:prstTxWarp>
              <a:spAutoFit/>
            </a:bodyPr>
            <a:lstStyle/>
            <a:p>
              <a:r>
                <a:rPr lang="en-US" sz="1500">
                  <a:solidFill>
                    <a:srgbClr val="000000"/>
                  </a:solidFill>
                </a:rPr>
                <a:t>B</a:t>
              </a:r>
              <a:endParaRPr lang="en-US"/>
            </a:p>
          </p:txBody>
        </p:sp>
        <p:sp>
          <p:nvSpPr>
            <p:cNvPr id="19525" name="Rectangle 72"/>
            <p:cNvSpPr>
              <a:spLocks noChangeArrowheads="1"/>
            </p:cNvSpPr>
            <p:nvPr/>
          </p:nvSpPr>
          <p:spPr bwMode="auto">
            <a:xfrm>
              <a:off x="4325" y="3657"/>
              <a:ext cx="147" cy="145"/>
            </a:xfrm>
            <a:prstGeom prst="rect">
              <a:avLst/>
            </a:prstGeom>
            <a:noFill/>
            <a:ln w="9525">
              <a:noFill/>
              <a:miter lim="800000"/>
              <a:headEnd/>
              <a:tailEnd/>
            </a:ln>
          </p:spPr>
          <p:txBody>
            <a:bodyPr wrap="square" lIns="0" tIns="0" rIns="0" bIns="0">
              <a:prstTxWarp prst="textNoShape">
                <a:avLst/>
              </a:prstTxWarp>
              <a:spAutoFit/>
            </a:bodyPr>
            <a:lstStyle/>
            <a:p>
              <a:r>
                <a:rPr lang="en-US" sz="1500">
                  <a:solidFill>
                    <a:srgbClr val="000000"/>
                  </a:solidFill>
                </a:rPr>
                <a:t>A</a:t>
              </a:r>
              <a:endParaRPr lang="en-US"/>
            </a:p>
          </p:txBody>
        </p:sp>
        <p:sp>
          <p:nvSpPr>
            <p:cNvPr id="19526" name="Rectangle 73"/>
            <p:cNvSpPr>
              <a:spLocks noChangeArrowheads="1"/>
            </p:cNvSpPr>
            <p:nvPr/>
          </p:nvSpPr>
          <p:spPr bwMode="auto">
            <a:xfrm>
              <a:off x="4811" y="3657"/>
              <a:ext cx="199" cy="145"/>
            </a:xfrm>
            <a:prstGeom prst="rect">
              <a:avLst/>
            </a:prstGeom>
            <a:noFill/>
            <a:ln w="9525">
              <a:noFill/>
              <a:miter lim="800000"/>
              <a:headEnd/>
              <a:tailEnd/>
            </a:ln>
          </p:spPr>
          <p:txBody>
            <a:bodyPr wrap="square" lIns="0" tIns="0" rIns="0" bIns="0">
              <a:prstTxWarp prst="textNoShape">
                <a:avLst/>
              </a:prstTxWarp>
              <a:spAutoFit/>
            </a:bodyPr>
            <a:lstStyle/>
            <a:p>
              <a:r>
                <a:rPr lang="en-US" sz="1500">
                  <a:solidFill>
                    <a:srgbClr val="000000"/>
                  </a:solidFill>
                </a:rPr>
                <a:t>A*</a:t>
              </a:r>
              <a:endParaRPr lang="en-US"/>
            </a:p>
          </p:txBody>
        </p:sp>
        <p:sp>
          <p:nvSpPr>
            <p:cNvPr id="19527" name="Rectangle 74"/>
            <p:cNvSpPr>
              <a:spLocks noChangeArrowheads="1"/>
            </p:cNvSpPr>
            <p:nvPr/>
          </p:nvSpPr>
          <p:spPr bwMode="auto">
            <a:xfrm>
              <a:off x="5227" y="2322"/>
              <a:ext cx="476" cy="381"/>
            </a:xfrm>
            <a:prstGeom prst="rect">
              <a:avLst/>
            </a:prstGeom>
            <a:solidFill>
              <a:srgbClr val="FFFFFF"/>
            </a:solidFill>
            <a:ln w="0">
              <a:solidFill>
                <a:srgbClr val="000000"/>
              </a:solidFill>
              <a:miter lim="800000"/>
              <a:headEnd/>
              <a:tailEnd/>
            </a:ln>
          </p:spPr>
          <p:txBody>
            <a:bodyPr>
              <a:prstTxWarp prst="textNoShape">
                <a:avLst/>
              </a:prstTxWarp>
            </a:bodyPr>
            <a:lstStyle/>
            <a:p>
              <a:endParaRPr lang="en-US"/>
            </a:p>
          </p:txBody>
        </p:sp>
        <p:sp>
          <p:nvSpPr>
            <p:cNvPr id="19528" name="Rectangle 75"/>
            <p:cNvSpPr>
              <a:spLocks noChangeArrowheads="1"/>
            </p:cNvSpPr>
            <p:nvPr/>
          </p:nvSpPr>
          <p:spPr bwMode="auto">
            <a:xfrm>
              <a:off x="5270" y="2391"/>
              <a:ext cx="69" cy="70"/>
            </a:xfrm>
            <a:prstGeom prst="rect">
              <a:avLst/>
            </a:prstGeom>
            <a:solidFill>
              <a:srgbClr val="9999FF"/>
            </a:solidFill>
            <a:ln w="9">
              <a:solidFill>
                <a:srgbClr val="000000"/>
              </a:solidFill>
              <a:miter lim="800000"/>
              <a:headEnd/>
              <a:tailEnd/>
            </a:ln>
          </p:spPr>
          <p:txBody>
            <a:bodyPr>
              <a:prstTxWarp prst="textNoShape">
                <a:avLst/>
              </a:prstTxWarp>
            </a:bodyPr>
            <a:lstStyle/>
            <a:p>
              <a:endParaRPr lang="en-US"/>
            </a:p>
          </p:txBody>
        </p:sp>
        <p:sp>
          <p:nvSpPr>
            <p:cNvPr id="19529" name="Rectangle 76"/>
            <p:cNvSpPr>
              <a:spLocks noChangeArrowheads="1"/>
            </p:cNvSpPr>
            <p:nvPr/>
          </p:nvSpPr>
          <p:spPr bwMode="auto">
            <a:xfrm>
              <a:off x="5383" y="2357"/>
              <a:ext cx="321" cy="145"/>
            </a:xfrm>
            <a:prstGeom prst="rect">
              <a:avLst/>
            </a:prstGeom>
            <a:noFill/>
            <a:ln w="9525">
              <a:noFill/>
              <a:miter lim="800000"/>
              <a:headEnd/>
              <a:tailEnd/>
            </a:ln>
          </p:spPr>
          <p:txBody>
            <a:bodyPr wrap="square" lIns="0" tIns="0" rIns="0" bIns="0">
              <a:prstTxWarp prst="textNoShape">
                <a:avLst/>
              </a:prstTxWarp>
              <a:spAutoFit/>
            </a:bodyPr>
            <a:lstStyle/>
            <a:p>
              <a:r>
                <a:rPr lang="en-US" sz="1500" dirty="0">
                  <a:solidFill>
                    <a:srgbClr val="000000"/>
                  </a:solidFill>
                </a:rPr>
                <a:t>ACT</a:t>
              </a:r>
              <a:endParaRPr lang="en-US" dirty="0"/>
            </a:p>
          </p:txBody>
        </p:sp>
        <p:sp>
          <p:nvSpPr>
            <p:cNvPr id="19530" name="Rectangle 77"/>
            <p:cNvSpPr>
              <a:spLocks noChangeArrowheads="1"/>
            </p:cNvSpPr>
            <p:nvPr/>
          </p:nvSpPr>
          <p:spPr bwMode="auto">
            <a:xfrm>
              <a:off x="5270" y="2582"/>
              <a:ext cx="69" cy="69"/>
            </a:xfrm>
            <a:prstGeom prst="rect">
              <a:avLst/>
            </a:prstGeom>
            <a:solidFill>
              <a:srgbClr val="993366"/>
            </a:solidFill>
            <a:ln w="9">
              <a:solidFill>
                <a:srgbClr val="000000"/>
              </a:solidFill>
              <a:miter lim="800000"/>
              <a:headEnd/>
              <a:tailEnd/>
            </a:ln>
          </p:spPr>
          <p:txBody>
            <a:bodyPr>
              <a:prstTxWarp prst="textNoShape">
                <a:avLst/>
              </a:prstTxWarp>
            </a:bodyPr>
            <a:lstStyle/>
            <a:p>
              <a:endParaRPr lang="en-US"/>
            </a:p>
          </p:txBody>
        </p:sp>
        <p:sp>
          <p:nvSpPr>
            <p:cNvPr id="19531" name="Rectangle 78"/>
            <p:cNvSpPr>
              <a:spLocks noChangeArrowheads="1"/>
            </p:cNvSpPr>
            <p:nvPr/>
          </p:nvSpPr>
          <p:spPr bwMode="auto">
            <a:xfrm>
              <a:off x="5383" y="2547"/>
              <a:ext cx="381" cy="145"/>
            </a:xfrm>
            <a:prstGeom prst="rect">
              <a:avLst/>
            </a:prstGeom>
            <a:noFill/>
            <a:ln w="9525">
              <a:noFill/>
              <a:miter lim="800000"/>
              <a:headEnd/>
              <a:tailEnd/>
            </a:ln>
          </p:spPr>
          <p:txBody>
            <a:bodyPr wrap="square" lIns="0" tIns="0" rIns="0" bIns="0">
              <a:prstTxWarp prst="textNoShape">
                <a:avLst/>
              </a:prstTxWarp>
              <a:spAutoFit/>
            </a:bodyPr>
            <a:lstStyle/>
            <a:p>
              <a:r>
                <a:rPr lang="en-US" sz="1500" dirty="0">
                  <a:solidFill>
                    <a:srgbClr val="000000"/>
                  </a:solidFill>
                </a:rPr>
                <a:t>KS43</a:t>
              </a:r>
              <a:endParaRPr lang="en-US" dirty="0"/>
            </a:p>
          </p:txBody>
        </p:sp>
        <p:sp>
          <p:nvSpPr>
            <p:cNvPr id="19532" name="Rectangle 79"/>
            <p:cNvSpPr>
              <a:spLocks noChangeArrowheads="1"/>
            </p:cNvSpPr>
            <p:nvPr/>
          </p:nvSpPr>
          <p:spPr bwMode="auto">
            <a:xfrm>
              <a:off x="43" y="718"/>
              <a:ext cx="5695" cy="3199"/>
            </a:xfrm>
            <a:prstGeom prst="rect">
              <a:avLst/>
            </a:prstGeom>
            <a:noFill/>
            <a:ln w="9">
              <a:solidFill>
                <a:srgbClr val="000000"/>
              </a:solidFill>
              <a:miter lim="800000"/>
              <a:headEnd/>
              <a:tailEnd/>
            </a:ln>
          </p:spPr>
          <p:txBody>
            <a:bodyP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304800"/>
            <a:ext cx="7110413" cy="914400"/>
          </a:xfrm>
        </p:spPr>
        <p:txBody>
          <a:bodyPr>
            <a:normAutofit/>
          </a:bodyPr>
          <a:lstStyle/>
          <a:p>
            <a:pPr eaLnBrk="1" hangingPunct="1"/>
            <a:r>
              <a:rPr lang="en-GB" dirty="0"/>
              <a:t>What does this tell you?</a:t>
            </a:r>
            <a:endParaRPr lang="en-US" dirty="0"/>
          </a:p>
        </p:txBody>
      </p:sp>
      <p:sp>
        <p:nvSpPr>
          <p:cNvPr id="18435" name="Rectangle 3"/>
          <p:cNvSpPr>
            <a:spLocks noGrp="1" noChangeArrowheads="1"/>
          </p:cNvSpPr>
          <p:nvPr>
            <p:ph type="body" idx="1"/>
          </p:nvPr>
        </p:nvSpPr>
        <p:spPr/>
        <p:txBody>
          <a:bodyPr/>
          <a:lstStyle/>
          <a:p>
            <a:pPr eaLnBrk="1" hangingPunct="1"/>
            <a:r>
              <a:rPr lang="en-GB"/>
              <a:t>If you were Ofsted what would you want to go and test out?</a:t>
            </a:r>
          </a:p>
          <a:p>
            <a:pPr eaLnBrk="1" hangingPunct="1">
              <a:buFont typeface="Zapf Dingbats" charset="2"/>
              <a:buNone/>
            </a:pPr>
            <a:endParaRPr lang="en-GB"/>
          </a:p>
          <a:p>
            <a:pPr eaLnBrk="1" hangingPunct="1"/>
            <a:r>
              <a:rPr lang="en-GB"/>
              <a:t>Is it about cohorts or subjects?</a:t>
            </a:r>
          </a:p>
          <a:p>
            <a:pPr eaLnBrk="1" hangingPunct="1">
              <a:buFont typeface="Zapf Dingbats" charset="2"/>
              <a:buNone/>
            </a:pPr>
            <a:endParaRPr lang="en-GB"/>
          </a:p>
          <a:p>
            <a:pPr eaLnBrk="1" hangingPunct="1"/>
            <a:r>
              <a:rPr lang="en-US"/>
              <a:t>What would you focus on for improvement?</a:t>
            </a:r>
          </a:p>
          <a:p>
            <a:pPr eaLnBrk="1" hangingPunct="1">
              <a:buFont typeface="Zapf Dingbats" charset="2"/>
              <a:buNone/>
            </a:pPr>
            <a:endParaRPr lang="en-GB"/>
          </a:p>
          <a:p>
            <a:pPr eaLnBrk="1" hangingPunct="1">
              <a:buFont typeface="Zapf Dingbats" charset="2"/>
              <a:buNone/>
            </a:pPr>
            <a:endParaRPr lang="en-GB"/>
          </a:p>
          <a:p>
            <a:pPr eaLnBrk="1" hangingPunct="1"/>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2"/>
        </a:solidFill>
        <a:effectLst/>
      </p:bgPr>
    </p:bg>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5867400" y="260350"/>
            <a:ext cx="720725" cy="360363"/>
          </a:xfrm>
          <a:prstGeom prst="rect">
            <a:avLst/>
          </a:prstGeom>
          <a:solidFill>
            <a:schemeClr val="accent2"/>
          </a:solidFill>
          <a:ln w="25400">
            <a:solidFill>
              <a:schemeClr val="tx1"/>
            </a:solidFill>
            <a:miter lim="800000"/>
            <a:headEnd/>
            <a:tailEnd/>
          </a:ln>
        </p:spPr>
        <p:txBody>
          <a:bodyPr wrap="none" anchor="ctr">
            <a:prstTxWarp prst="textNoShape">
              <a:avLst/>
            </a:prstTxWarp>
          </a:bodyPr>
          <a:lstStyle/>
          <a:p>
            <a:endParaRPr lang="en-US"/>
          </a:p>
        </p:txBody>
      </p:sp>
      <p:sp>
        <p:nvSpPr>
          <p:cNvPr id="20483" name="Rectangle 4"/>
          <p:cNvSpPr>
            <a:spLocks noChangeArrowheads="1"/>
          </p:cNvSpPr>
          <p:nvPr/>
        </p:nvSpPr>
        <p:spPr bwMode="auto">
          <a:xfrm>
            <a:off x="7858125" y="214313"/>
            <a:ext cx="720725" cy="360362"/>
          </a:xfrm>
          <a:prstGeom prst="rect">
            <a:avLst/>
          </a:prstGeom>
          <a:solidFill>
            <a:srgbClr val="00FF00"/>
          </a:solidFill>
          <a:ln w="25400">
            <a:solidFill>
              <a:schemeClr val="tx1"/>
            </a:solidFill>
            <a:miter lim="800000"/>
            <a:headEnd/>
            <a:tailEnd/>
          </a:ln>
        </p:spPr>
        <p:txBody>
          <a:bodyPr wrap="none" anchor="ctr">
            <a:prstTxWarp prst="textNoShape">
              <a:avLst/>
            </a:prstTxWarp>
          </a:bodyPr>
          <a:lstStyle/>
          <a:p>
            <a:endParaRPr lang="en-US"/>
          </a:p>
        </p:txBody>
      </p:sp>
      <p:sp>
        <p:nvSpPr>
          <p:cNvPr id="20484" name="Text Box 5"/>
          <p:cNvSpPr txBox="1">
            <a:spLocks noChangeArrowheads="1"/>
          </p:cNvSpPr>
          <p:nvPr/>
        </p:nvSpPr>
        <p:spPr bwMode="auto">
          <a:xfrm>
            <a:off x="4500563" y="260350"/>
            <a:ext cx="1366837" cy="461963"/>
          </a:xfrm>
          <a:prstGeom prst="rect">
            <a:avLst/>
          </a:prstGeom>
          <a:noFill/>
          <a:ln w="9525">
            <a:noFill/>
            <a:miter lim="800000"/>
            <a:headEnd/>
            <a:tailEnd/>
          </a:ln>
        </p:spPr>
        <p:txBody>
          <a:bodyPr>
            <a:prstTxWarp prst="textNoShape">
              <a:avLst/>
            </a:prstTxWarp>
            <a:spAutoFit/>
          </a:bodyPr>
          <a:lstStyle/>
          <a:p>
            <a:pPr>
              <a:spcBef>
                <a:spcPct val="50000"/>
              </a:spcBef>
            </a:pPr>
            <a:r>
              <a:rPr lang="en-GB"/>
              <a:t>A*C</a:t>
            </a:r>
          </a:p>
        </p:txBody>
      </p:sp>
      <p:sp>
        <p:nvSpPr>
          <p:cNvPr id="20485" name="Text Box 6"/>
          <p:cNvSpPr txBox="1">
            <a:spLocks noChangeArrowheads="1"/>
          </p:cNvSpPr>
          <p:nvPr/>
        </p:nvSpPr>
        <p:spPr bwMode="auto">
          <a:xfrm>
            <a:off x="6877050" y="260350"/>
            <a:ext cx="1052513" cy="461963"/>
          </a:xfrm>
          <a:prstGeom prst="rect">
            <a:avLst/>
          </a:prstGeom>
          <a:noFill/>
          <a:ln w="9525">
            <a:noFill/>
            <a:miter lim="800000"/>
            <a:headEnd/>
            <a:tailEnd/>
          </a:ln>
        </p:spPr>
        <p:txBody>
          <a:bodyPr>
            <a:prstTxWarp prst="textNoShape">
              <a:avLst/>
            </a:prstTxWarp>
            <a:spAutoFit/>
          </a:bodyPr>
          <a:lstStyle/>
          <a:p>
            <a:pPr>
              <a:spcBef>
                <a:spcPct val="50000"/>
              </a:spcBef>
            </a:pPr>
            <a:r>
              <a:rPr lang="en-GB"/>
              <a:t>A*A</a:t>
            </a:r>
          </a:p>
        </p:txBody>
      </p:sp>
      <p:grpSp>
        <p:nvGrpSpPr>
          <p:cNvPr id="2" name="Group 9"/>
          <p:cNvGrpSpPr>
            <a:grpSpLocks noChangeAspect="1"/>
          </p:cNvGrpSpPr>
          <p:nvPr/>
        </p:nvGrpSpPr>
        <p:grpSpPr bwMode="auto">
          <a:xfrm>
            <a:off x="179388" y="981075"/>
            <a:ext cx="8785225" cy="4984750"/>
            <a:chOff x="113" y="618"/>
            <a:chExt cx="5534" cy="3140"/>
          </a:xfrm>
        </p:grpSpPr>
        <p:sp>
          <p:nvSpPr>
            <p:cNvPr id="20487" name="AutoShape 8"/>
            <p:cNvSpPr>
              <a:spLocks noChangeAspect="1" noChangeArrowheads="1" noTextEdit="1"/>
            </p:cNvSpPr>
            <p:nvPr/>
          </p:nvSpPr>
          <p:spPr bwMode="auto">
            <a:xfrm>
              <a:off x="113" y="618"/>
              <a:ext cx="5534" cy="3140"/>
            </a:xfrm>
            <a:prstGeom prst="rect">
              <a:avLst/>
            </a:prstGeom>
            <a:noFill/>
            <a:ln w="9525">
              <a:noFill/>
              <a:miter lim="800000"/>
              <a:headEnd/>
              <a:tailEnd/>
            </a:ln>
          </p:spPr>
          <p:txBody>
            <a:bodyPr>
              <a:prstTxWarp prst="textNoShape">
                <a:avLst/>
              </a:prstTxWarp>
            </a:bodyPr>
            <a:lstStyle/>
            <a:p>
              <a:endParaRPr lang="en-US"/>
            </a:p>
          </p:txBody>
        </p:sp>
        <p:sp>
          <p:nvSpPr>
            <p:cNvPr id="20488" name="Rectangle 10"/>
            <p:cNvSpPr>
              <a:spLocks noChangeArrowheads="1"/>
            </p:cNvSpPr>
            <p:nvPr/>
          </p:nvSpPr>
          <p:spPr bwMode="auto">
            <a:xfrm>
              <a:off x="154" y="659"/>
              <a:ext cx="5443" cy="3058"/>
            </a:xfrm>
            <a:prstGeom prst="rect">
              <a:avLst/>
            </a:prstGeom>
            <a:solidFill>
              <a:srgbClr val="FFFFFF"/>
            </a:solidFill>
            <a:ln w="8">
              <a:solidFill>
                <a:srgbClr val="000000"/>
              </a:solidFill>
              <a:miter lim="800000"/>
              <a:headEnd/>
              <a:tailEnd/>
            </a:ln>
          </p:spPr>
          <p:txBody>
            <a:bodyPr>
              <a:prstTxWarp prst="textNoShape">
                <a:avLst/>
              </a:prstTxWarp>
            </a:bodyPr>
            <a:lstStyle/>
            <a:p>
              <a:endParaRPr lang="en-US"/>
            </a:p>
          </p:txBody>
        </p:sp>
        <p:sp>
          <p:nvSpPr>
            <p:cNvPr id="20489" name="Rectangle 11"/>
            <p:cNvSpPr>
              <a:spLocks noChangeArrowheads="1"/>
            </p:cNvSpPr>
            <p:nvPr/>
          </p:nvSpPr>
          <p:spPr bwMode="auto">
            <a:xfrm>
              <a:off x="602" y="1380"/>
              <a:ext cx="4415" cy="1989"/>
            </a:xfrm>
            <a:prstGeom prst="rect">
              <a:avLst/>
            </a:prstGeom>
            <a:solidFill>
              <a:srgbClr val="FFFFFF"/>
            </a:solidFill>
            <a:ln w="9525">
              <a:noFill/>
              <a:miter lim="800000"/>
              <a:headEnd/>
              <a:tailEnd/>
            </a:ln>
          </p:spPr>
          <p:txBody>
            <a:bodyPr>
              <a:prstTxWarp prst="textNoShape">
                <a:avLst/>
              </a:prstTxWarp>
            </a:bodyPr>
            <a:lstStyle/>
            <a:p>
              <a:endParaRPr lang="en-US"/>
            </a:p>
          </p:txBody>
        </p:sp>
        <p:sp>
          <p:nvSpPr>
            <p:cNvPr id="20490" name="Line 12"/>
            <p:cNvSpPr>
              <a:spLocks noChangeShapeType="1"/>
            </p:cNvSpPr>
            <p:nvPr/>
          </p:nvSpPr>
          <p:spPr bwMode="auto">
            <a:xfrm>
              <a:off x="602" y="3087"/>
              <a:ext cx="4415" cy="1"/>
            </a:xfrm>
            <a:prstGeom prst="line">
              <a:avLst/>
            </a:prstGeom>
            <a:noFill/>
            <a:ln w="0">
              <a:solidFill>
                <a:srgbClr val="000000"/>
              </a:solidFill>
              <a:round/>
              <a:headEnd/>
              <a:tailEnd/>
            </a:ln>
          </p:spPr>
          <p:txBody>
            <a:bodyPr>
              <a:prstTxWarp prst="textNoShape">
                <a:avLst/>
              </a:prstTxWarp>
            </a:bodyPr>
            <a:lstStyle/>
            <a:p>
              <a:endParaRPr lang="en-US"/>
            </a:p>
          </p:txBody>
        </p:sp>
        <p:sp>
          <p:nvSpPr>
            <p:cNvPr id="20491" name="Line 13"/>
            <p:cNvSpPr>
              <a:spLocks noChangeShapeType="1"/>
            </p:cNvSpPr>
            <p:nvPr/>
          </p:nvSpPr>
          <p:spPr bwMode="auto">
            <a:xfrm>
              <a:off x="602" y="2797"/>
              <a:ext cx="4415" cy="1"/>
            </a:xfrm>
            <a:prstGeom prst="line">
              <a:avLst/>
            </a:prstGeom>
            <a:noFill/>
            <a:ln w="0">
              <a:solidFill>
                <a:srgbClr val="000000"/>
              </a:solidFill>
              <a:round/>
              <a:headEnd/>
              <a:tailEnd/>
            </a:ln>
          </p:spPr>
          <p:txBody>
            <a:bodyPr>
              <a:prstTxWarp prst="textNoShape">
                <a:avLst/>
              </a:prstTxWarp>
            </a:bodyPr>
            <a:lstStyle/>
            <a:p>
              <a:endParaRPr lang="en-US"/>
            </a:p>
          </p:txBody>
        </p:sp>
        <p:sp>
          <p:nvSpPr>
            <p:cNvPr id="20492" name="Line 14"/>
            <p:cNvSpPr>
              <a:spLocks noChangeShapeType="1"/>
            </p:cNvSpPr>
            <p:nvPr/>
          </p:nvSpPr>
          <p:spPr bwMode="auto">
            <a:xfrm>
              <a:off x="602" y="2515"/>
              <a:ext cx="4415" cy="1"/>
            </a:xfrm>
            <a:prstGeom prst="line">
              <a:avLst/>
            </a:prstGeom>
            <a:noFill/>
            <a:ln w="0">
              <a:solidFill>
                <a:srgbClr val="000000"/>
              </a:solidFill>
              <a:round/>
              <a:headEnd/>
              <a:tailEnd/>
            </a:ln>
          </p:spPr>
          <p:txBody>
            <a:bodyPr>
              <a:prstTxWarp prst="textNoShape">
                <a:avLst/>
              </a:prstTxWarp>
            </a:bodyPr>
            <a:lstStyle/>
            <a:p>
              <a:endParaRPr lang="en-US"/>
            </a:p>
          </p:txBody>
        </p:sp>
        <p:sp>
          <p:nvSpPr>
            <p:cNvPr id="20493" name="Line 15"/>
            <p:cNvSpPr>
              <a:spLocks noChangeShapeType="1"/>
            </p:cNvSpPr>
            <p:nvPr/>
          </p:nvSpPr>
          <p:spPr bwMode="auto">
            <a:xfrm>
              <a:off x="602" y="2234"/>
              <a:ext cx="4415" cy="1"/>
            </a:xfrm>
            <a:prstGeom prst="line">
              <a:avLst/>
            </a:prstGeom>
            <a:noFill/>
            <a:ln w="0">
              <a:solidFill>
                <a:srgbClr val="000000"/>
              </a:solidFill>
              <a:round/>
              <a:headEnd/>
              <a:tailEnd/>
            </a:ln>
          </p:spPr>
          <p:txBody>
            <a:bodyPr>
              <a:prstTxWarp prst="textNoShape">
                <a:avLst/>
              </a:prstTxWarp>
            </a:bodyPr>
            <a:lstStyle/>
            <a:p>
              <a:endParaRPr lang="en-US"/>
            </a:p>
          </p:txBody>
        </p:sp>
        <p:sp>
          <p:nvSpPr>
            <p:cNvPr id="20494" name="Line 16"/>
            <p:cNvSpPr>
              <a:spLocks noChangeShapeType="1"/>
            </p:cNvSpPr>
            <p:nvPr/>
          </p:nvSpPr>
          <p:spPr bwMode="auto">
            <a:xfrm>
              <a:off x="602" y="1952"/>
              <a:ext cx="4415" cy="1"/>
            </a:xfrm>
            <a:prstGeom prst="line">
              <a:avLst/>
            </a:prstGeom>
            <a:noFill/>
            <a:ln w="0">
              <a:solidFill>
                <a:srgbClr val="000000"/>
              </a:solidFill>
              <a:round/>
              <a:headEnd/>
              <a:tailEnd/>
            </a:ln>
          </p:spPr>
          <p:txBody>
            <a:bodyPr>
              <a:prstTxWarp prst="textNoShape">
                <a:avLst/>
              </a:prstTxWarp>
            </a:bodyPr>
            <a:lstStyle/>
            <a:p>
              <a:endParaRPr lang="en-US"/>
            </a:p>
          </p:txBody>
        </p:sp>
        <p:sp>
          <p:nvSpPr>
            <p:cNvPr id="20495" name="Line 17"/>
            <p:cNvSpPr>
              <a:spLocks noChangeShapeType="1"/>
            </p:cNvSpPr>
            <p:nvPr/>
          </p:nvSpPr>
          <p:spPr bwMode="auto">
            <a:xfrm>
              <a:off x="602" y="1662"/>
              <a:ext cx="4415" cy="1"/>
            </a:xfrm>
            <a:prstGeom prst="line">
              <a:avLst/>
            </a:prstGeom>
            <a:noFill/>
            <a:ln w="0">
              <a:solidFill>
                <a:srgbClr val="000000"/>
              </a:solidFill>
              <a:round/>
              <a:headEnd/>
              <a:tailEnd/>
            </a:ln>
          </p:spPr>
          <p:txBody>
            <a:bodyPr>
              <a:prstTxWarp prst="textNoShape">
                <a:avLst/>
              </a:prstTxWarp>
            </a:bodyPr>
            <a:lstStyle/>
            <a:p>
              <a:endParaRPr lang="en-US"/>
            </a:p>
          </p:txBody>
        </p:sp>
        <p:sp>
          <p:nvSpPr>
            <p:cNvPr id="20496" name="Line 18"/>
            <p:cNvSpPr>
              <a:spLocks noChangeShapeType="1"/>
            </p:cNvSpPr>
            <p:nvPr/>
          </p:nvSpPr>
          <p:spPr bwMode="auto">
            <a:xfrm>
              <a:off x="602" y="1380"/>
              <a:ext cx="4415" cy="1"/>
            </a:xfrm>
            <a:prstGeom prst="line">
              <a:avLst/>
            </a:prstGeom>
            <a:noFill/>
            <a:ln w="0">
              <a:solidFill>
                <a:srgbClr val="000000"/>
              </a:solidFill>
              <a:round/>
              <a:headEnd/>
              <a:tailEnd/>
            </a:ln>
          </p:spPr>
          <p:txBody>
            <a:bodyPr>
              <a:prstTxWarp prst="textNoShape">
                <a:avLst/>
              </a:prstTxWarp>
            </a:bodyPr>
            <a:lstStyle/>
            <a:p>
              <a:endParaRPr lang="en-US"/>
            </a:p>
          </p:txBody>
        </p:sp>
        <p:sp>
          <p:nvSpPr>
            <p:cNvPr id="20497" name="Rectangle 19"/>
            <p:cNvSpPr>
              <a:spLocks noChangeArrowheads="1"/>
            </p:cNvSpPr>
            <p:nvPr/>
          </p:nvSpPr>
          <p:spPr bwMode="auto">
            <a:xfrm>
              <a:off x="602" y="1380"/>
              <a:ext cx="4415" cy="1989"/>
            </a:xfrm>
            <a:prstGeom prst="rect">
              <a:avLst/>
            </a:prstGeom>
            <a:noFill/>
            <a:ln w="8">
              <a:solidFill>
                <a:srgbClr val="808080"/>
              </a:solidFill>
              <a:miter lim="800000"/>
              <a:headEnd/>
              <a:tailEnd/>
            </a:ln>
          </p:spPr>
          <p:txBody>
            <a:bodyPr>
              <a:prstTxWarp prst="textNoShape">
                <a:avLst/>
              </a:prstTxWarp>
            </a:bodyPr>
            <a:lstStyle/>
            <a:p>
              <a:endParaRPr lang="en-US"/>
            </a:p>
          </p:txBody>
        </p:sp>
        <p:sp>
          <p:nvSpPr>
            <p:cNvPr id="20498" name="Rectangle 20"/>
            <p:cNvSpPr>
              <a:spLocks noChangeArrowheads="1"/>
            </p:cNvSpPr>
            <p:nvPr/>
          </p:nvSpPr>
          <p:spPr bwMode="auto">
            <a:xfrm>
              <a:off x="701" y="3286"/>
              <a:ext cx="141" cy="83"/>
            </a:xfrm>
            <a:prstGeom prst="rect">
              <a:avLst/>
            </a:prstGeom>
            <a:solidFill>
              <a:srgbClr val="9999FF"/>
            </a:solidFill>
            <a:ln w="8">
              <a:solidFill>
                <a:srgbClr val="000000"/>
              </a:solidFill>
              <a:miter lim="800000"/>
              <a:headEnd/>
              <a:tailEnd/>
            </a:ln>
          </p:spPr>
          <p:txBody>
            <a:bodyPr>
              <a:prstTxWarp prst="textNoShape">
                <a:avLst/>
              </a:prstTxWarp>
            </a:bodyPr>
            <a:lstStyle/>
            <a:p>
              <a:endParaRPr lang="en-US"/>
            </a:p>
          </p:txBody>
        </p:sp>
        <p:sp>
          <p:nvSpPr>
            <p:cNvPr id="20499" name="Rectangle 21"/>
            <p:cNvSpPr>
              <a:spLocks noChangeArrowheads="1"/>
            </p:cNvSpPr>
            <p:nvPr/>
          </p:nvSpPr>
          <p:spPr bwMode="auto">
            <a:xfrm>
              <a:off x="1190" y="3037"/>
              <a:ext cx="141" cy="332"/>
            </a:xfrm>
            <a:prstGeom prst="rect">
              <a:avLst/>
            </a:prstGeom>
            <a:solidFill>
              <a:srgbClr val="9999FF"/>
            </a:solidFill>
            <a:ln w="8">
              <a:solidFill>
                <a:srgbClr val="000000"/>
              </a:solidFill>
              <a:miter lim="800000"/>
              <a:headEnd/>
              <a:tailEnd/>
            </a:ln>
          </p:spPr>
          <p:txBody>
            <a:bodyPr>
              <a:prstTxWarp prst="textNoShape">
                <a:avLst/>
              </a:prstTxWarp>
            </a:bodyPr>
            <a:lstStyle/>
            <a:p>
              <a:endParaRPr lang="en-US"/>
            </a:p>
          </p:txBody>
        </p:sp>
        <p:sp>
          <p:nvSpPr>
            <p:cNvPr id="20500" name="Rectangle 22"/>
            <p:cNvSpPr>
              <a:spLocks noChangeArrowheads="1"/>
            </p:cNvSpPr>
            <p:nvPr/>
          </p:nvSpPr>
          <p:spPr bwMode="auto">
            <a:xfrm>
              <a:off x="2176" y="2673"/>
              <a:ext cx="141" cy="696"/>
            </a:xfrm>
            <a:prstGeom prst="rect">
              <a:avLst/>
            </a:prstGeom>
            <a:solidFill>
              <a:srgbClr val="9999FF"/>
            </a:solidFill>
            <a:ln w="8">
              <a:solidFill>
                <a:srgbClr val="000000"/>
              </a:solidFill>
              <a:miter lim="800000"/>
              <a:headEnd/>
              <a:tailEnd/>
            </a:ln>
          </p:spPr>
          <p:txBody>
            <a:bodyPr>
              <a:prstTxWarp prst="textNoShape">
                <a:avLst/>
              </a:prstTxWarp>
            </a:bodyPr>
            <a:lstStyle/>
            <a:p>
              <a:endParaRPr lang="en-US"/>
            </a:p>
          </p:txBody>
        </p:sp>
        <p:sp>
          <p:nvSpPr>
            <p:cNvPr id="20501" name="Rectangle 23"/>
            <p:cNvSpPr>
              <a:spLocks noChangeArrowheads="1"/>
            </p:cNvSpPr>
            <p:nvPr/>
          </p:nvSpPr>
          <p:spPr bwMode="auto">
            <a:xfrm>
              <a:off x="2665" y="2499"/>
              <a:ext cx="140" cy="870"/>
            </a:xfrm>
            <a:prstGeom prst="rect">
              <a:avLst/>
            </a:prstGeom>
            <a:solidFill>
              <a:srgbClr val="9999FF"/>
            </a:solidFill>
            <a:ln w="8">
              <a:solidFill>
                <a:srgbClr val="000000"/>
              </a:solidFill>
              <a:miter lim="800000"/>
              <a:headEnd/>
              <a:tailEnd/>
            </a:ln>
          </p:spPr>
          <p:txBody>
            <a:bodyPr>
              <a:prstTxWarp prst="textNoShape">
                <a:avLst/>
              </a:prstTxWarp>
            </a:bodyPr>
            <a:lstStyle/>
            <a:p>
              <a:endParaRPr lang="en-US"/>
            </a:p>
          </p:txBody>
        </p:sp>
        <p:sp>
          <p:nvSpPr>
            <p:cNvPr id="20502" name="Rectangle 24"/>
            <p:cNvSpPr>
              <a:spLocks noChangeArrowheads="1"/>
            </p:cNvSpPr>
            <p:nvPr/>
          </p:nvSpPr>
          <p:spPr bwMode="auto">
            <a:xfrm>
              <a:off x="3153" y="2142"/>
              <a:ext cx="141" cy="1227"/>
            </a:xfrm>
            <a:prstGeom prst="rect">
              <a:avLst/>
            </a:prstGeom>
            <a:solidFill>
              <a:srgbClr val="9999FF"/>
            </a:solidFill>
            <a:ln w="8">
              <a:solidFill>
                <a:srgbClr val="000000"/>
              </a:solidFill>
              <a:miter lim="800000"/>
              <a:headEnd/>
              <a:tailEnd/>
            </a:ln>
          </p:spPr>
          <p:txBody>
            <a:bodyPr>
              <a:prstTxWarp prst="textNoShape">
                <a:avLst/>
              </a:prstTxWarp>
            </a:bodyPr>
            <a:lstStyle/>
            <a:p>
              <a:endParaRPr lang="en-US"/>
            </a:p>
          </p:txBody>
        </p:sp>
        <p:sp>
          <p:nvSpPr>
            <p:cNvPr id="20503" name="Rectangle 25"/>
            <p:cNvSpPr>
              <a:spLocks noChangeArrowheads="1"/>
            </p:cNvSpPr>
            <p:nvPr/>
          </p:nvSpPr>
          <p:spPr bwMode="auto">
            <a:xfrm>
              <a:off x="3642" y="2142"/>
              <a:ext cx="149" cy="1227"/>
            </a:xfrm>
            <a:prstGeom prst="rect">
              <a:avLst/>
            </a:prstGeom>
            <a:solidFill>
              <a:srgbClr val="9999FF"/>
            </a:solidFill>
            <a:ln w="8">
              <a:solidFill>
                <a:srgbClr val="000000"/>
              </a:solidFill>
              <a:miter lim="800000"/>
              <a:headEnd/>
              <a:tailEnd/>
            </a:ln>
          </p:spPr>
          <p:txBody>
            <a:bodyPr>
              <a:prstTxWarp prst="textNoShape">
                <a:avLst/>
              </a:prstTxWarp>
            </a:bodyPr>
            <a:lstStyle/>
            <a:p>
              <a:endParaRPr lang="en-US"/>
            </a:p>
          </p:txBody>
        </p:sp>
        <p:sp>
          <p:nvSpPr>
            <p:cNvPr id="20504" name="Rectangle 26"/>
            <p:cNvSpPr>
              <a:spLocks noChangeArrowheads="1"/>
            </p:cNvSpPr>
            <p:nvPr/>
          </p:nvSpPr>
          <p:spPr bwMode="auto">
            <a:xfrm>
              <a:off x="4139" y="2333"/>
              <a:ext cx="141" cy="1036"/>
            </a:xfrm>
            <a:prstGeom prst="rect">
              <a:avLst/>
            </a:prstGeom>
            <a:solidFill>
              <a:srgbClr val="9999FF"/>
            </a:solidFill>
            <a:ln w="8">
              <a:solidFill>
                <a:srgbClr val="000000"/>
              </a:solidFill>
              <a:miter lim="800000"/>
              <a:headEnd/>
              <a:tailEnd/>
            </a:ln>
          </p:spPr>
          <p:txBody>
            <a:bodyPr>
              <a:prstTxWarp prst="textNoShape">
                <a:avLst/>
              </a:prstTxWarp>
            </a:bodyPr>
            <a:lstStyle/>
            <a:p>
              <a:endParaRPr lang="en-US"/>
            </a:p>
          </p:txBody>
        </p:sp>
        <p:sp>
          <p:nvSpPr>
            <p:cNvPr id="20505" name="Rectangle 27"/>
            <p:cNvSpPr>
              <a:spLocks noChangeArrowheads="1"/>
            </p:cNvSpPr>
            <p:nvPr/>
          </p:nvSpPr>
          <p:spPr bwMode="auto">
            <a:xfrm>
              <a:off x="4628" y="3161"/>
              <a:ext cx="141" cy="208"/>
            </a:xfrm>
            <a:prstGeom prst="rect">
              <a:avLst/>
            </a:prstGeom>
            <a:solidFill>
              <a:srgbClr val="9999FF"/>
            </a:solidFill>
            <a:ln w="8">
              <a:solidFill>
                <a:srgbClr val="000000"/>
              </a:solidFill>
              <a:miter lim="800000"/>
              <a:headEnd/>
              <a:tailEnd/>
            </a:ln>
          </p:spPr>
          <p:txBody>
            <a:bodyPr>
              <a:prstTxWarp prst="textNoShape">
                <a:avLst/>
              </a:prstTxWarp>
            </a:bodyPr>
            <a:lstStyle/>
            <a:p>
              <a:endParaRPr lang="en-US"/>
            </a:p>
          </p:txBody>
        </p:sp>
        <p:sp>
          <p:nvSpPr>
            <p:cNvPr id="20506" name="Rectangle 28"/>
            <p:cNvSpPr>
              <a:spLocks noChangeArrowheads="1"/>
            </p:cNvSpPr>
            <p:nvPr/>
          </p:nvSpPr>
          <p:spPr bwMode="auto">
            <a:xfrm>
              <a:off x="842" y="3294"/>
              <a:ext cx="141" cy="75"/>
            </a:xfrm>
            <a:prstGeom prst="rect">
              <a:avLst/>
            </a:prstGeom>
            <a:solidFill>
              <a:srgbClr val="993366"/>
            </a:solidFill>
            <a:ln w="8">
              <a:solidFill>
                <a:srgbClr val="000000"/>
              </a:solidFill>
              <a:miter lim="800000"/>
              <a:headEnd/>
              <a:tailEnd/>
            </a:ln>
          </p:spPr>
          <p:txBody>
            <a:bodyPr>
              <a:prstTxWarp prst="textNoShape">
                <a:avLst/>
              </a:prstTxWarp>
            </a:bodyPr>
            <a:lstStyle/>
            <a:p>
              <a:endParaRPr lang="en-US"/>
            </a:p>
          </p:txBody>
        </p:sp>
        <p:sp>
          <p:nvSpPr>
            <p:cNvPr id="20507" name="Rectangle 29"/>
            <p:cNvSpPr>
              <a:spLocks noChangeArrowheads="1"/>
            </p:cNvSpPr>
            <p:nvPr/>
          </p:nvSpPr>
          <p:spPr bwMode="auto">
            <a:xfrm>
              <a:off x="1331" y="3153"/>
              <a:ext cx="141" cy="216"/>
            </a:xfrm>
            <a:prstGeom prst="rect">
              <a:avLst/>
            </a:prstGeom>
            <a:solidFill>
              <a:srgbClr val="993366"/>
            </a:solidFill>
            <a:ln w="8">
              <a:solidFill>
                <a:srgbClr val="000000"/>
              </a:solidFill>
              <a:miter lim="800000"/>
              <a:headEnd/>
              <a:tailEnd/>
            </a:ln>
          </p:spPr>
          <p:txBody>
            <a:bodyPr>
              <a:prstTxWarp prst="textNoShape">
                <a:avLst/>
              </a:prstTxWarp>
            </a:bodyPr>
            <a:lstStyle/>
            <a:p>
              <a:endParaRPr lang="en-US"/>
            </a:p>
          </p:txBody>
        </p:sp>
        <p:sp>
          <p:nvSpPr>
            <p:cNvPr id="20508" name="Rectangle 30"/>
            <p:cNvSpPr>
              <a:spLocks noChangeArrowheads="1"/>
            </p:cNvSpPr>
            <p:nvPr/>
          </p:nvSpPr>
          <p:spPr bwMode="auto">
            <a:xfrm>
              <a:off x="2317" y="2896"/>
              <a:ext cx="140" cy="473"/>
            </a:xfrm>
            <a:prstGeom prst="rect">
              <a:avLst/>
            </a:prstGeom>
            <a:solidFill>
              <a:srgbClr val="993366"/>
            </a:solidFill>
            <a:ln w="8">
              <a:solidFill>
                <a:srgbClr val="000000"/>
              </a:solidFill>
              <a:miter lim="800000"/>
              <a:headEnd/>
              <a:tailEnd/>
            </a:ln>
          </p:spPr>
          <p:txBody>
            <a:bodyPr>
              <a:prstTxWarp prst="textNoShape">
                <a:avLst/>
              </a:prstTxWarp>
            </a:bodyPr>
            <a:lstStyle/>
            <a:p>
              <a:endParaRPr lang="en-US"/>
            </a:p>
          </p:txBody>
        </p:sp>
        <p:sp>
          <p:nvSpPr>
            <p:cNvPr id="20509" name="Rectangle 31"/>
            <p:cNvSpPr>
              <a:spLocks noChangeArrowheads="1"/>
            </p:cNvSpPr>
            <p:nvPr/>
          </p:nvSpPr>
          <p:spPr bwMode="auto">
            <a:xfrm>
              <a:off x="2805" y="2515"/>
              <a:ext cx="141" cy="854"/>
            </a:xfrm>
            <a:prstGeom prst="rect">
              <a:avLst/>
            </a:prstGeom>
            <a:solidFill>
              <a:srgbClr val="993366"/>
            </a:solidFill>
            <a:ln w="8">
              <a:solidFill>
                <a:srgbClr val="000000"/>
              </a:solidFill>
              <a:miter lim="800000"/>
              <a:headEnd/>
              <a:tailEnd/>
            </a:ln>
          </p:spPr>
          <p:txBody>
            <a:bodyPr>
              <a:prstTxWarp prst="textNoShape">
                <a:avLst/>
              </a:prstTxWarp>
            </a:bodyPr>
            <a:lstStyle/>
            <a:p>
              <a:endParaRPr lang="en-US"/>
            </a:p>
          </p:txBody>
        </p:sp>
        <p:sp>
          <p:nvSpPr>
            <p:cNvPr id="20510" name="Rectangle 32"/>
            <p:cNvSpPr>
              <a:spLocks noChangeArrowheads="1"/>
            </p:cNvSpPr>
            <p:nvPr/>
          </p:nvSpPr>
          <p:spPr bwMode="auto">
            <a:xfrm>
              <a:off x="3294" y="1728"/>
              <a:ext cx="141" cy="1641"/>
            </a:xfrm>
            <a:prstGeom prst="rect">
              <a:avLst/>
            </a:prstGeom>
            <a:solidFill>
              <a:srgbClr val="993366"/>
            </a:solidFill>
            <a:ln w="8">
              <a:solidFill>
                <a:srgbClr val="000000"/>
              </a:solidFill>
              <a:miter lim="800000"/>
              <a:headEnd/>
              <a:tailEnd/>
            </a:ln>
          </p:spPr>
          <p:txBody>
            <a:bodyPr>
              <a:prstTxWarp prst="textNoShape">
                <a:avLst/>
              </a:prstTxWarp>
            </a:bodyPr>
            <a:lstStyle/>
            <a:p>
              <a:endParaRPr lang="en-US"/>
            </a:p>
          </p:txBody>
        </p:sp>
        <p:sp>
          <p:nvSpPr>
            <p:cNvPr id="20511" name="Rectangle 33"/>
            <p:cNvSpPr>
              <a:spLocks noChangeArrowheads="1"/>
            </p:cNvSpPr>
            <p:nvPr/>
          </p:nvSpPr>
          <p:spPr bwMode="auto">
            <a:xfrm>
              <a:off x="3791" y="2010"/>
              <a:ext cx="141" cy="1359"/>
            </a:xfrm>
            <a:prstGeom prst="rect">
              <a:avLst/>
            </a:prstGeom>
            <a:solidFill>
              <a:srgbClr val="993366"/>
            </a:solidFill>
            <a:ln w="8">
              <a:solidFill>
                <a:srgbClr val="000000"/>
              </a:solidFill>
              <a:miter lim="800000"/>
              <a:headEnd/>
              <a:tailEnd/>
            </a:ln>
          </p:spPr>
          <p:txBody>
            <a:bodyPr>
              <a:prstTxWarp prst="textNoShape">
                <a:avLst/>
              </a:prstTxWarp>
            </a:bodyPr>
            <a:lstStyle/>
            <a:p>
              <a:endParaRPr lang="en-US"/>
            </a:p>
          </p:txBody>
        </p:sp>
        <p:sp>
          <p:nvSpPr>
            <p:cNvPr id="20512" name="Rectangle 34"/>
            <p:cNvSpPr>
              <a:spLocks noChangeArrowheads="1"/>
            </p:cNvSpPr>
            <p:nvPr/>
          </p:nvSpPr>
          <p:spPr bwMode="auto">
            <a:xfrm>
              <a:off x="4280" y="2524"/>
              <a:ext cx="141" cy="845"/>
            </a:xfrm>
            <a:prstGeom prst="rect">
              <a:avLst/>
            </a:prstGeom>
            <a:solidFill>
              <a:srgbClr val="993366"/>
            </a:solidFill>
            <a:ln w="8">
              <a:solidFill>
                <a:srgbClr val="000000"/>
              </a:solidFill>
              <a:miter lim="800000"/>
              <a:headEnd/>
              <a:tailEnd/>
            </a:ln>
          </p:spPr>
          <p:txBody>
            <a:bodyPr>
              <a:prstTxWarp prst="textNoShape">
                <a:avLst/>
              </a:prstTxWarp>
            </a:bodyPr>
            <a:lstStyle/>
            <a:p>
              <a:endParaRPr lang="en-US"/>
            </a:p>
          </p:txBody>
        </p:sp>
        <p:sp>
          <p:nvSpPr>
            <p:cNvPr id="20513" name="Rectangle 35"/>
            <p:cNvSpPr>
              <a:spLocks noChangeArrowheads="1"/>
            </p:cNvSpPr>
            <p:nvPr/>
          </p:nvSpPr>
          <p:spPr bwMode="auto">
            <a:xfrm>
              <a:off x="4769" y="3145"/>
              <a:ext cx="141" cy="224"/>
            </a:xfrm>
            <a:prstGeom prst="rect">
              <a:avLst/>
            </a:prstGeom>
            <a:solidFill>
              <a:srgbClr val="993366"/>
            </a:solidFill>
            <a:ln w="8">
              <a:solidFill>
                <a:srgbClr val="000000"/>
              </a:solidFill>
              <a:miter lim="800000"/>
              <a:headEnd/>
              <a:tailEnd/>
            </a:ln>
          </p:spPr>
          <p:txBody>
            <a:bodyPr>
              <a:prstTxWarp prst="textNoShape">
                <a:avLst/>
              </a:prstTxWarp>
            </a:bodyPr>
            <a:lstStyle/>
            <a:p>
              <a:endParaRPr lang="en-US"/>
            </a:p>
          </p:txBody>
        </p:sp>
        <p:sp>
          <p:nvSpPr>
            <p:cNvPr id="20514" name="Line 36"/>
            <p:cNvSpPr>
              <a:spLocks noChangeShapeType="1"/>
            </p:cNvSpPr>
            <p:nvPr/>
          </p:nvSpPr>
          <p:spPr bwMode="auto">
            <a:xfrm>
              <a:off x="602" y="1380"/>
              <a:ext cx="1" cy="1989"/>
            </a:xfrm>
            <a:prstGeom prst="line">
              <a:avLst/>
            </a:prstGeom>
            <a:noFill/>
            <a:ln w="0">
              <a:solidFill>
                <a:srgbClr val="000000"/>
              </a:solidFill>
              <a:round/>
              <a:headEnd/>
              <a:tailEnd/>
            </a:ln>
          </p:spPr>
          <p:txBody>
            <a:bodyPr>
              <a:prstTxWarp prst="textNoShape">
                <a:avLst/>
              </a:prstTxWarp>
            </a:bodyPr>
            <a:lstStyle/>
            <a:p>
              <a:endParaRPr lang="en-US"/>
            </a:p>
          </p:txBody>
        </p:sp>
        <p:sp>
          <p:nvSpPr>
            <p:cNvPr id="20515" name="Line 37"/>
            <p:cNvSpPr>
              <a:spLocks noChangeShapeType="1"/>
            </p:cNvSpPr>
            <p:nvPr/>
          </p:nvSpPr>
          <p:spPr bwMode="auto">
            <a:xfrm>
              <a:off x="569" y="3369"/>
              <a:ext cx="33" cy="1"/>
            </a:xfrm>
            <a:prstGeom prst="line">
              <a:avLst/>
            </a:prstGeom>
            <a:noFill/>
            <a:ln w="0">
              <a:solidFill>
                <a:srgbClr val="000000"/>
              </a:solidFill>
              <a:round/>
              <a:headEnd/>
              <a:tailEnd/>
            </a:ln>
          </p:spPr>
          <p:txBody>
            <a:bodyPr>
              <a:prstTxWarp prst="textNoShape">
                <a:avLst/>
              </a:prstTxWarp>
            </a:bodyPr>
            <a:lstStyle/>
            <a:p>
              <a:endParaRPr lang="en-US"/>
            </a:p>
          </p:txBody>
        </p:sp>
        <p:sp>
          <p:nvSpPr>
            <p:cNvPr id="20516" name="Line 38"/>
            <p:cNvSpPr>
              <a:spLocks noChangeShapeType="1"/>
            </p:cNvSpPr>
            <p:nvPr/>
          </p:nvSpPr>
          <p:spPr bwMode="auto">
            <a:xfrm>
              <a:off x="569" y="3087"/>
              <a:ext cx="33" cy="1"/>
            </a:xfrm>
            <a:prstGeom prst="line">
              <a:avLst/>
            </a:prstGeom>
            <a:noFill/>
            <a:ln w="0">
              <a:solidFill>
                <a:srgbClr val="000000"/>
              </a:solidFill>
              <a:round/>
              <a:headEnd/>
              <a:tailEnd/>
            </a:ln>
          </p:spPr>
          <p:txBody>
            <a:bodyPr>
              <a:prstTxWarp prst="textNoShape">
                <a:avLst/>
              </a:prstTxWarp>
            </a:bodyPr>
            <a:lstStyle/>
            <a:p>
              <a:endParaRPr lang="en-US"/>
            </a:p>
          </p:txBody>
        </p:sp>
        <p:sp>
          <p:nvSpPr>
            <p:cNvPr id="20517" name="Line 39"/>
            <p:cNvSpPr>
              <a:spLocks noChangeShapeType="1"/>
            </p:cNvSpPr>
            <p:nvPr/>
          </p:nvSpPr>
          <p:spPr bwMode="auto">
            <a:xfrm>
              <a:off x="569" y="2797"/>
              <a:ext cx="33" cy="1"/>
            </a:xfrm>
            <a:prstGeom prst="line">
              <a:avLst/>
            </a:prstGeom>
            <a:noFill/>
            <a:ln w="0">
              <a:solidFill>
                <a:srgbClr val="000000"/>
              </a:solidFill>
              <a:round/>
              <a:headEnd/>
              <a:tailEnd/>
            </a:ln>
          </p:spPr>
          <p:txBody>
            <a:bodyPr>
              <a:prstTxWarp prst="textNoShape">
                <a:avLst/>
              </a:prstTxWarp>
            </a:bodyPr>
            <a:lstStyle/>
            <a:p>
              <a:endParaRPr lang="en-US"/>
            </a:p>
          </p:txBody>
        </p:sp>
        <p:sp>
          <p:nvSpPr>
            <p:cNvPr id="20518" name="Line 40"/>
            <p:cNvSpPr>
              <a:spLocks noChangeShapeType="1"/>
            </p:cNvSpPr>
            <p:nvPr/>
          </p:nvSpPr>
          <p:spPr bwMode="auto">
            <a:xfrm>
              <a:off x="569" y="2515"/>
              <a:ext cx="33" cy="1"/>
            </a:xfrm>
            <a:prstGeom prst="line">
              <a:avLst/>
            </a:prstGeom>
            <a:noFill/>
            <a:ln w="0">
              <a:solidFill>
                <a:srgbClr val="000000"/>
              </a:solidFill>
              <a:round/>
              <a:headEnd/>
              <a:tailEnd/>
            </a:ln>
          </p:spPr>
          <p:txBody>
            <a:bodyPr>
              <a:prstTxWarp prst="textNoShape">
                <a:avLst/>
              </a:prstTxWarp>
            </a:bodyPr>
            <a:lstStyle/>
            <a:p>
              <a:endParaRPr lang="en-US"/>
            </a:p>
          </p:txBody>
        </p:sp>
        <p:sp>
          <p:nvSpPr>
            <p:cNvPr id="20519" name="Line 41"/>
            <p:cNvSpPr>
              <a:spLocks noChangeShapeType="1"/>
            </p:cNvSpPr>
            <p:nvPr/>
          </p:nvSpPr>
          <p:spPr bwMode="auto">
            <a:xfrm>
              <a:off x="569" y="2234"/>
              <a:ext cx="33" cy="1"/>
            </a:xfrm>
            <a:prstGeom prst="line">
              <a:avLst/>
            </a:prstGeom>
            <a:noFill/>
            <a:ln w="0">
              <a:solidFill>
                <a:srgbClr val="000000"/>
              </a:solidFill>
              <a:round/>
              <a:headEnd/>
              <a:tailEnd/>
            </a:ln>
          </p:spPr>
          <p:txBody>
            <a:bodyPr>
              <a:prstTxWarp prst="textNoShape">
                <a:avLst/>
              </a:prstTxWarp>
            </a:bodyPr>
            <a:lstStyle/>
            <a:p>
              <a:endParaRPr lang="en-US"/>
            </a:p>
          </p:txBody>
        </p:sp>
        <p:sp>
          <p:nvSpPr>
            <p:cNvPr id="20520" name="Line 42"/>
            <p:cNvSpPr>
              <a:spLocks noChangeShapeType="1"/>
            </p:cNvSpPr>
            <p:nvPr/>
          </p:nvSpPr>
          <p:spPr bwMode="auto">
            <a:xfrm>
              <a:off x="569" y="1952"/>
              <a:ext cx="33" cy="1"/>
            </a:xfrm>
            <a:prstGeom prst="line">
              <a:avLst/>
            </a:prstGeom>
            <a:noFill/>
            <a:ln w="0">
              <a:solidFill>
                <a:srgbClr val="000000"/>
              </a:solidFill>
              <a:round/>
              <a:headEnd/>
              <a:tailEnd/>
            </a:ln>
          </p:spPr>
          <p:txBody>
            <a:bodyPr>
              <a:prstTxWarp prst="textNoShape">
                <a:avLst/>
              </a:prstTxWarp>
            </a:bodyPr>
            <a:lstStyle/>
            <a:p>
              <a:endParaRPr lang="en-US"/>
            </a:p>
          </p:txBody>
        </p:sp>
        <p:sp>
          <p:nvSpPr>
            <p:cNvPr id="20521" name="Line 43"/>
            <p:cNvSpPr>
              <a:spLocks noChangeShapeType="1"/>
            </p:cNvSpPr>
            <p:nvPr/>
          </p:nvSpPr>
          <p:spPr bwMode="auto">
            <a:xfrm>
              <a:off x="569" y="1662"/>
              <a:ext cx="33" cy="1"/>
            </a:xfrm>
            <a:prstGeom prst="line">
              <a:avLst/>
            </a:prstGeom>
            <a:noFill/>
            <a:ln w="0">
              <a:solidFill>
                <a:srgbClr val="000000"/>
              </a:solidFill>
              <a:round/>
              <a:headEnd/>
              <a:tailEnd/>
            </a:ln>
          </p:spPr>
          <p:txBody>
            <a:bodyPr>
              <a:prstTxWarp prst="textNoShape">
                <a:avLst/>
              </a:prstTxWarp>
            </a:bodyPr>
            <a:lstStyle/>
            <a:p>
              <a:endParaRPr lang="en-US"/>
            </a:p>
          </p:txBody>
        </p:sp>
        <p:sp>
          <p:nvSpPr>
            <p:cNvPr id="20522" name="Line 44"/>
            <p:cNvSpPr>
              <a:spLocks noChangeShapeType="1"/>
            </p:cNvSpPr>
            <p:nvPr/>
          </p:nvSpPr>
          <p:spPr bwMode="auto">
            <a:xfrm>
              <a:off x="569" y="1380"/>
              <a:ext cx="33" cy="1"/>
            </a:xfrm>
            <a:prstGeom prst="line">
              <a:avLst/>
            </a:prstGeom>
            <a:noFill/>
            <a:ln w="0">
              <a:solidFill>
                <a:srgbClr val="000000"/>
              </a:solidFill>
              <a:round/>
              <a:headEnd/>
              <a:tailEnd/>
            </a:ln>
          </p:spPr>
          <p:txBody>
            <a:bodyPr>
              <a:prstTxWarp prst="textNoShape">
                <a:avLst/>
              </a:prstTxWarp>
            </a:bodyPr>
            <a:lstStyle/>
            <a:p>
              <a:endParaRPr lang="en-US"/>
            </a:p>
          </p:txBody>
        </p:sp>
        <p:sp>
          <p:nvSpPr>
            <p:cNvPr id="20523" name="Line 45"/>
            <p:cNvSpPr>
              <a:spLocks noChangeShapeType="1"/>
            </p:cNvSpPr>
            <p:nvPr/>
          </p:nvSpPr>
          <p:spPr bwMode="auto">
            <a:xfrm>
              <a:off x="602" y="3369"/>
              <a:ext cx="4415" cy="1"/>
            </a:xfrm>
            <a:prstGeom prst="line">
              <a:avLst/>
            </a:prstGeom>
            <a:noFill/>
            <a:ln w="0">
              <a:solidFill>
                <a:srgbClr val="000000"/>
              </a:solidFill>
              <a:round/>
              <a:headEnd/>
              <a:tailEnd/>
            </a:ln>
          </p:spPr>
          <p:txBody>
            <a:bodyPr>
              <a:prstTxWarp prst="textNoShape">
                <a:avLst/>
              </a:prstTxWarp>
            </a:bodyPr>
            <a:lstStyle/>
            <a:p>
              <a:endParaRPr lang="en-US"/>
            </a:p>
          </p:txBody>
        </p:sp>
        <p:sp>
          <p:nvSpPr>
            <p:cNvPr id="20524" name="Line 46"/>
            <p:cNvSpPr>
              <a:spLocks noChangeShapeType="1"/>
            </p:cNvSpPr>
            <p:nvPr/>
          </p:nvSpPr>
          <p:spPr bwMode="auto">
            <a:xfrm flipV="1">
              <a:off x="602" y="3369"/>
              <a:ext cx="1" cy="33"/>
            </a:xfrm>
            <a:prstGeom prst="line">
              <a:avLst/>
            </a:prstGeom>
            <a:noFill/>
            <a:ln w="0">
              <a:solidFill>
                <a:srgbClr val="000000"/>
              </a:solidFill>
              <a:round/>
              <a:headEnd/>
              <a:tailEnd/>
            </a:ln>
          </p:spPr>
          <p:txBody>
            <a:bodyPr>
              <a:prstTxWarp prst="textNoShape">
                <a:avLst/>
              </a:prstTxWarp>
            </a:bodyPr>
            <a:lstStyle/>
            <a:p>
              <a:endParaRPr lang="en-US"/>
            </a:p>
          </p:txBody>
        </p:sp>
        <p:sp>
          <p:nvSpPr>
            <p:cNvPr id="20525" name="Line 47"/>
            <p:cNvSpPr>
              <a:spLocks noChangeShapeType="1"/>
            </p:cNvSpPr>
            <p:nvPr/>
          </p:nvSpPr>
          <p:spPr bwMode="auto">
            <a:xfrm flipV="1">
              <a:off x="1091" y="3369"/>
              <a:ext cx="1" cy="33"/>
            </a:xfrm>
            <a:prstGeom prst="line">
              <a:avLst/>
            </a:prstGeom>
            <a:noFill/>
            <a:ln w="0">
              <a:solidFill>
                <a:srgbClr val="000000"/>
              </a:solidFill>
              <a:round/>
              <a:headEnd/>
              <a:tailEnd/>
            </a:ln>
          </p:spPr>
          <p:txBody>
            <a:bodyPr>
              <a:prstTxWarp prst="textNoShape">
                <a:avLst/>
              </a:prstTxWarp>
            </a:bodyPr>
            <a:lstStyle/>
            <a:p>
              <a:endParaRPr lang="en-US"/>
            </a:p>
          </p:txBody>
        </p:sp>
        <p:sp>
          <p:nvSpPr>
            <p:cNvPr id="20526" name="Line 48"/>
            <p:cNvSpPr>
              <a:spLocks noChangeShapeType="1"/>
            </p:cNvSpPr>
            <p:nvPr/>
          </p:nvSpPr>
          <p:spPr bwMode="auto">
            <a:xfrm flipV="1">
              <a:off x="1579" y="3369"/>
              <a:ext cx="1" cy="33"/>
            </a:xfrm>
            <a:prstGeom prst="line">
              <a:avLst/>
            </a:prstGeom>
            <a:noFill/>
            <a:ln w="0">
              <a:solidFill>
                <a:srgbClr val="000000"/>
              </a:solidFill>
              <a:round/>
              <a:headEnd/>
              <a:tailEnd/>
            </a:ln>
          </p:spPr>
          <p:txBody>
            <a:bodyPr>
              <a:prstTxWarp prst="textNoShape">
                <a:avLst/>
              </a:prstTxWarp>
            </a:bodyPr>
            <a:lstStyle/>
            <a:p>
              <a:endParaRPr lang="en-US"/>
            </a:p>
          </p:txBody>
        </p:sp>
        <p:sp>
          <p:nvSpPr>
            <p:cNvPr id="20527" name="Line 49"/>
            <p:cNvSpPr>
              <a:spLocks noChangeShapeType="1"/>
            </p:cNvSpPr>
            <p:nvPr/>
          </p:nvSpPr>
          <p:spPr bwMode="auto">
            <a:xfrm flipV="1">
              <a:off x="2076" y="3369"/>
              <a:ext cx="1" cy="33"/>
            </a:xfrm>
            <a:prstGeom prst="line">
              <a:avLst/>
            </a:prstGeom>
            <a:noFill/>
            <a:ln w="0">
              <a:solidFill>
                <a:srgbClr val="000000"/>
              </a:solidFill>
              <a:round/>
              <a:headEnd/>
              <a:tailEnd/>
            </a:ln>
          </p:spPr>
          <p:txBody>
            <a:bodyPr>
              <a:prstTxWarp prst="textNoShape">
                <a:avLst/>
              </a:prstTxWarp>
            </a:bodyPr>
            <a:lstStyle/>
            <a:p>
              <a:endParaRPr lang="en-US"/>
            </a:p>
          </p:txBody>
        </p:sp>
        <p:sp>
          <p:nvSpPr>
            <p:cNvPr id="20528" name="Line 50"/>
            <p:cNvSpPr>
              <a:spLocks noChangeShapeType="1"/>
            </p:cNvSpPr>
            <p:nvPr/>
          </p:nvSpPr>
          <p:spPr bwMode="auto">
            <a:xfrm flipV="1">
              <a:off x="2565" y="3369"/>
              <a:ext cx="1" cy="33"/>
            </a:xfrm>
            <a:prstGeom prst="line">
              <a:avLst/>
            </a:prstGeom>
            <a:noFill/>
            <a:ln w="0">
              <a:solidFill>
                <a:srgbClr val="000000"/>
              </a:solidFill>
              <a:round/>
              <a:headEnd/>
              <a:tailEnd/>
            </a:ln>
          </p:spPr>
          <p:txBody>
            <a:bodyPr>
              <a:prstTxWarp prst="textNoShape">
                <a:avLst/>
              </a:prstTxWarp>
            </a:bodyPr>
            <a:lstStyle/>
            <a:p>
              <a:endParaRPr lang="en-US"/>
            </a:p>
          </p:txBody>
        </p:sp>
        <p:sp>
          <p:nvSpPr>
            <p:cNvPr id="20529" name="Line 51"/>
            <p:cNvSpPr>
              <a:spLocks noChangeShapeType="1"/>
            </p:cNvSpPr>
            <p:nvPr/>
          </p:nvSpPr>
          <p:spPr bwMode="auto">
            <a:xfrm flipV="1">
              <a:off x="3054" y="3369"/>
              <a:ext cx="1" cy="33"/>
            </a:xfrm>
            <a:prstGeom prst="line">
              <a:avLst/>
            </a:prstGeom>
            <a:noFill/>
            <a:ln w="0">
              <a:solidFill>
                <a:srgbClr val="000000"/>
              </a:solidFill>
              <a:round/>
              <a:headEnd/>
              <a:tailEnd/>
            </a:ln>
          </p:spPr>
          <p:txBody>
            <a:bodyPr>
              <a:prstTxWarp prst="textNoShape">
                <a:avLst/>
              </a:prstTxWarp>
            </a:bodyPr>
            <a:lstStyle/>
            <a:p>
              <a:endParaRPr lang="en-US"/>
            </a:p>
          </p:txBody>
        </p:sp>
        <p:sp>
          <p:nvSpPr>
            <p:cNvPr id="20530" name="Line 52"/>
            <p:cNvSpPr>
              <a:spLocks noChangeShapeType="1"/>
            </p:cNvSpPr>
            <p:nvPr/>
          </p:nvSpPr>
          <p:spPr bwMode="auto">
            <a:xfrm flipV="1">
              <a:off x="3543" y="3369"/>
              <a:ext cx="1" cy="33"/>
            </a:xfrm>
            <a:prstGeom prst="line">
              <a:avLst/>
            </a:prstGeom>
            <a:noFill/>
            <a:ln w="0">
              <a:solidFill>
                <a:srgbClr val="000000"/>
              </a:solidFill>
              <a:round/>
              <a:headEnd/>
              <a:tailEnd/>
            </a:ln>
          </p:spPr>
          <p:txBody>
            <a:bodyPr>
              <a:prstTxWarp prst="textNoShape">
                <a:avLst/>
              </a:prstTxWarp>
            </a:bodyPr>
            <a:lstStyle/>
            <a:p>
              <a:endParaRPr lang="en-US"/>
            </a:p>
          </p:txBody>
        </p:sp>
        <p:sp>
          <p:nvSpPr>
            <p:cNvPr id="20531" name="Line 53"/>
            <p:cNvSpPr>
              <a:spLocks noChangeShapeType="1"/>
            </p:cNvSpPr>
            <p:nvPr/>
          </p:nvSpPr>
          <p:spPr bwMode="auto">
            <a:xfrm flipV="1">
              <a:off x="4040" y="3369"/>
              <a:ext cx="1" cy="33"/>
            </a:xfrm>
            <a:prstGeom prst="line">
              <a:avLst/>
            </a:prstGeom>
            <a:noFill/>
            <a:ln w="0">
              <a:solidFill>
                <a:srgbClr val="000000"/>
              </a:solidFill>
              <a:round/>
              <a:headEnd/>
              <a:tailEnd/>
            </a:ln>
          </p:spPr>
          <p:txBody>
            <a:bodyPr>
              <a:prstTxWarp prst="textNoShape">
                <a:avLst/>
              </a:prstTxWarp>
            </a:bodyPr>
            <a:lstStyle/>
            <a:p>
              <a:endParaRPr lang="en-US"/>
            </a:p>
          </p:txBody>
        </p:sp>
        <p:sp>
          <p:nvSpPr>
            <p:cNvPr id="20532" name="Line 54"/>
            <p:cNvSpPr>
              <a:spLocks noChangeShapeType="1"/>
            </p:cNvSpPr>
            <p:nvPr/>
          </p:nvSpPr>
          <p:spPr bwMode="auto">
            <a:xfrm flipV="1">
              <a:off x="4529" y="3369"/>
              <a:ext cx="1" cy="33"/>
            </a:xfrm>
            <a:prstGeom prst="line">
              <a:avLst/>
            </a:prstGeom>
            <a:noFill/>
            <a:ln w="0">
              <a:solidFill>
                <a:srgbClr val="000000"/>
              </a:solidFill>
              <a:round/>
              <a:headEnd/>
              <a:tailEnd/>
            </a:ln>
          </p:spPr>
          <p:txBody>
            <a:bodyPr>
              <a:prstTxWarp prst="textNoShape">
                <a:avLst/>
              </a:prstTxWarp>
            </a:bodyPr>
            <a:lstStyle/>
            <a:p>
              <a:endParaRPr lang="en-US"/>
            </a:p>
          </p:txBody>
        </p:sp>
        <p:sp>
          <p:nvSpPr>
            <p:cNvPr id="20533" name="Line 55"/>
            <p:cNvSpPr>
              <a:spLocks noChangeShapeType="1"/>
            </p:cNvSpPr>
            <p:nvPr/>
          </p:nvSpPr>
          <p:spPr bwMode="auto">
            <a:xfrm flipV="1">
              <a:off x="5017" y="3369"/>
              <a:ext cx="1" cy="33"/>
            </a:xfrm>
            <a:prstGeom prst="line">
              <a:avLst/>
            </a:prstGeom>
            <a:noFill/>
            <a:ln w="0">
              <a:solidFill>
                <a:srgbClr val="000000"/>
              </a:solidFill>
              <a:round/>
              <a:headEnd/>
              <a:tailEnd/>
            </a:ln>
          </p:spPr>
          <p:txBody>
            <a:bodyPr>
              <a:prstTxWarp prst="textNoShape">
                <a:avLst/>
              </a:prstTxWarp>
            </a:bodyPr>
            <a:lstStyle/>
            <a:p>
              <a:endParaRPr lang="en-US"/>
            </a:p>
          </p:txBody>
        </p:sp>
        <p:sp>
          <p:nvSpPr>
            <p:cNvPr id="20534" name="Rectangle 56"/>
            <p:cNvSpPr>
              <a:spLocks noChangeArrowheads="1"/>
            </p:cNvSpPr>
            <p:nvPr/>
          </p:nvSpPr>
          <p:spPr bwMode="auto">
            <a:xfrm>
              <a:off x="834" y="759"/>
              <a:ext cx="3258" cy="165"/>
            </a:xfrm>
            <a:prstGeom prst="rect">
              <a:avLst/>
            </a:prstGeom>
            <a:noFill/>
            <a:ln w="9525">
              <a:noFill/>
              <a:miter lim="800000"/>
              <a:headEnd/>
              <a:tailEnd/>
            </a:ln>
          </p:spPr>
          <p:txBody>
            <a:bodyPr wrap="none" lIns="0" tIns="0" rIns="0" bIns="0">
              <a:prstTxWarp prst="textNoShape">
                <a:avLst/>
              </a:prstTxWarp>
              <a:spAutoFit/>
            </a:bodyPr>
            <a:lstStyle/>
            <a:p>
              <a:r>
                <a:rPr lang="en-US" sz="1700" b="1">
                  <a:solidFill>
                    <a:srgbClr val="000000"/>
                  </a:solidFill>
                </a:rPr>
                <a:t>Estimates and actual grade distribution - Science </a:t>
              </a:r>
              <a:endParaRPr lang="en-US"/>
            </a:p>
          </p:txBody>
        </p:sp>
        <p:sp>
          <p:nvSpPr>
            <p:cNvPr id="20535" name="Rectangle 58"/>
            <p:cNvSpPr>
              <a:spLocks noChangeArrowheads="1"/>
            </p:cNvSpPr>
            <p:nvPr/>
          </p:nvSpPr>
          <p:spPr bwMode="auto">
            <a:xfrm>
              <a:off x="320" y="3302"/>
              <a:ext cx="249" cy="157"/>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rPr>
                <a:t>0.%</a:t>
              </a:r>
              <a:endParaRPr lang="en-US"/>
            </a:p>
          </p:txBody>
        </p:sp>
        <p:sp>
          <p:nvSpPr>
            <p:cNvPr id="20536" name="Rectangle 59"/>
            <p:cNvSpPr>
              <a:spLocks noChangeArrowheads="1"/>
            </p:cNvSpPr>
            <p:nvPr/>
          </p:nvSpPr>
          <p:spPr bwMode="auto">
            <a:xfrm>
              <a:off x="320" y="3021"/>
              <a:ext cx="249" cy="157"/>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rPr>
                <a:t>5.%</a:t>
              </a:r>
              <a:endParaRPr lang="en-US"/>
            </a:p>
          </p:txBody>
        </p:sp>
        <p:sp>
          <p:nvSpPr>
            <p:cNvPr id="20537" name="Rectangle 60"/>
            <p:cNvSpPr>
              <a:spLocks noChangeArrowheads="1"/>
            </p:cNvSpPr>
            <p:nvPr/>
          </p:nvSpPr>
          <p:spPr bwMode="auto">
            <a:xfrm>
              <a:off x="254" y="2731"/>
              <a:ext cx="315" cy="157"/>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rPr>
                <a:t>10.%</a:t>
              </a:r>
              <a:endParaRPr lang="en-US"/>
            </a:p>
          </p:txBody>
        </p:sp>
        <p:sp>
          <p:nvSpPr>
            <p:cNvPr id="20538" name="Rectangle 61"/>
            <p:cNvSpPr>
              <a:spLocks noChangeArrowheads="1"/>
            </p:cNvSpPr>
            <p:nvPr/>
          </p:nvSpPr>
          <p:spPr bwMode="auto">
            <a:xfrm>
              <a:off x="254" y="2449"/>
              <a:ext cx="315" cy="157"/>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rPr>
                <a:t>15.%</a:t>
              </a:r>
              <a:endParaRPr lang="en-US"/>
            </a:p>
          </p:txBody>
        </p:sp>
        <p:sp>
          <p:nvSpPr>
            <p:cNvPr id="20539" name="Rectangle 62"/>
            <p:cNvSpPr>
              <a:spLocks noChangeArrowheads="1"/>
            </p:cNvSpPr>
            <p:nvPr/>
          </p:nvSpPr>
          <p:spPr bwMode="auto">
            <a:xfrm>
              <a:off x="254" y="2167"/>
              <a:ext cx="315" cy="157"/>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rPr>
                <a:t>20.%</a:t>
              </a:r>
              <a:endParaRPr lang="en-US"/>
            </a:p>
          </p:txBody>
        </p:sp>
        <p:sp>
          <p:nvSpPr>
            <p:cNvPr id="20540" name="Rectangle 63"/>
            <p:cNvSpPr>
              <a:spLocks noChangeArrowheads="1"/>
            </p:cNvSpPr>
            <p:nvPr/>
          </p:nvSpPr>
          <p:spPr bwMode="auto">
            <a:xfrm>
              <a:off x="254" y="1886"/>
              <a:ext cx="315" cy="157"/>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rPr>
                <a:t>25.%</a:t>
              </a:r>
              <a:endParaRPr lang="en-US"/>
            </a:p>
          </p:txBody>
        </p:sp>
        <p:sp>
          <p:nvSpPr>
            <p:cNvPr id="20541" name="Rectangle 64"/>
            <p:cNvSpPr>
              <a:spLocks noChangeArrowheads="1"/>
            </p:cNvSpPr>
            <p:nvPr/>
          </p:nvSpPr>
          <p:spPr bwMode="auto">
            <a:xfrm>
              <a:off x="254" y="1596"/>
              <a:ext cx="315" cy="157"/>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rPr>
                <a:t>30.%</a:t>
              </a:r>
              <a:endParaRPr lang="en-US"/>
            </a:p>
          </p:txBody>
        </p:sp>
        <p:sp>
          <p:nvSpPr>
            <p:cNvPr id="20542" name="Rectangle 65"/>
            <p:cNvSpPr>
              <a:spLocks noChangeArrowheads="1"/>
            </p:cNvSpPr>
            <p:nvPr/>
          </p:nvSpPr>
          <p:spPr bwMode="auto">
            <a:xfrm>
              <a:off x="254" y="1314"/>
              <a:ext cx="315" cy="157"/>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rPr>
                <a:t>35.%</a:t>
              </a:r>
              <a:endParaRPr lang="en-US"/>
            </a:p>
          </p:txBody>
        </p:sp>
        <p:sp>
          <p:nvSpPr>
            <p:cNvPr id="20543" name="Rectangle 66"/>
            <p:cNvSpPr>
              <a:spLocks noChangeArrowheads="1"/>
            </p:cNvSpPr>
            <p:nvPr/>
          </p:nvSpPr>
          <p:spPr bwMode="auto">
            <a:xfrm>
              <a:off x="809" y="3468"/>
              <a:ext cx="141" cy="157"/>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rPr>
                <a:t>G</a:t>
              </a:r>
              <a:endParaRPr lang="en-US"/>
            </a:p>
          </p:txBody>
        </p:sp>
        <p:sp>
          <p:nvSpPr>
            <p:cNvPr id="20544" name="Rectangle 67"/>
            <p:cNvSpPr>
              <a:spLocks noChangeArrowheads="1"/>
            </p:cNvSpPr>
            <p:nvPr/>
          </p:nvSpPr>
          <p:spPr bwMode="auto">
            <a:xfrm>
              <a:off x="1306" y="3468"/>
              <a:ext cx="124" cy="157"/>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rPr>
                <a:t>F</a:t>
              </a:r>
              <a:endParaRPr lang="en-US"/>
            </a:p>
          </p:txBody>
        </p:sp>
        <p:sp>
          <p:nvSpPr>
            <p:cNvPr id="20545" name="Rectangle 68"/>
            <p:cNvSpPr>
              <a:spLocks noChangeArrowheads="1"/>
            </p:cNvSpPr>
            <p:nvPr/>
          </p:nvSpPr>
          <p:spPr bwMode="auto">
            <a:xfrm>
              <a:off x="2284" y="3468"/>
              <a:ext cx="124" cy="157"/>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rPr>
                <a:t>E</a:t>
              </a:r>
              <a:endParaRPr lang="en-US"/>
            </a:p>
          </p:txBody>
        </p:sp>
        <p:sp>
          <p:nvSpPr>
            <p:cNvPr id="20546" name="Rectangle 69"/>
            <p:cNvSpPr>
              <a:spLocks noChangeArrowheads="1"/>
            </p:cNvSpPr>
            <p:nvPr/>
          </p:nvSpPr>
          <p:spPr bwMode="auto">
            <a:xfrm>
              <a:off x="2772" y="3468"/>
              <a:ext cx="133" cy="157"/>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rPr>
                <a:t>D</a:t>
              </a:r>
              <a:endParaRPr lang="en-US"/>
            </a:p>
          </p:txBody>
        </p:sp>
        <p:sp>
          <p:nvSpPr>
            <p:cNvPr id="20547" name="Rectangle 70"/>
            <p:cNvSpPr>
              <a:spLocks noChangeArrowheads="1"/>
            </p:cNvSpPr>
            <p:nvPr/>
          </p:nvSpPr>
          <p:spPr bwMode="auto">
            <a:xfrm>
              <a:off x="3261" y="3468"/>
              <a:ext cx="133" cy="157"/>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rPr>
                <a:t>C</a:t>
              </a:r>
              <a:endParaRPr lang="en-US"/>
            </a:p>
          </p:txBody>
        </p:sp>
        <p:sp>
          <p:nvSpPr>
            <p:cNvPr id="20548" name="Rectangle 71"/>
            <p:cNvSpPr>
              <a:spLocks noChangeArrowheads="1"/>
            </p:cNvSpPr>
            <p:nvPr/>
          </p:nvSpPr>
          <p:spPr bwMode="auto">
            <a:xfrm>
              <a:off x="3758" y="3468"/>
              <a:ext cx="124" cy="157"/>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rPr>
                <a:t>B</a:t>
              </a:r>
              <a:endParaRPr lang="en-US"/>
            </a:p>
          </p:txBody>
        </p:sp>
        <p:sp>
          <p:nvSpPr>
            <p:cNvPr id="20549" name="Rectangle 72"/>
            <p:cNvSpPr>
              <a:spLocks noChangeArrowheads="1"/>
            </p:cNvSpPr>
            <p:nvPr/>
          </p:nvSpPr>
          <p:spPr bwMode="auto">
            <a:xfrm>
              <a:off x="4247" y="3468"/>
              <a:ext cx="124" cy="157"/>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rPr>
                <a:t>A</a:t>
              </a:r>
              <a:endParaRPr lang="en-US"/>
            </a:p>
          </p:txBody>
        </p:sp>
        <p:sp>
          <p:nvSpPr>
            <p:cNvPr id="20550" name="Rectangle 73"/>
            <p:cNvSpPr>
              <a:spLocks noChangeArrowheads="1"/>
            </p:cNvSpPr>
            <p:nvPr/>
          </p:nvSpPr>
          <p:spPr bwMode="auto">
            <a:xfrm>
              <a:off x="4711" y="3468"/>
              <a:ext cx="174" cy="157"/>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rPr>
                <a:t>A*</a:t>
              </a:r>
              <a:endParaRPr lang="en-US"/>
            </a:p>
          </p:txBody>
        </p:sp>
        <p:sp>
          <p:nvSpPr>
            <p:cNvPr id="20551" name="Rectangle 74"/>
            <p:cNvSpPr>
              <a:spLocks noChangeArrowheads="1"/>
            </p:cNvSpPr>
            <p:nvPr/>
          </p:nvSpPr>
          <p:spPr bwMode="auto">
            <a:xfrm>
              <a:off x="5109" y="2192"/>
              <a:ext cx="455" cy="365"/>
            </a:xfrm>
            <a:prstGeom prst="rect">
              <a:avLst/>
            </a:prstGeom>
            <a:solidFill>
              <a:srgbClr val="FFFFFF"/>
            </a:solidFill>
            <a:ln w="0">
              <a:solidFill>
                <a:srgbClr val="000000"/>
              </a:solidFill>
              <a:miter lim="800000"/>
              <a:headEnd/>
              <a:tailEnd/>
            </a:ln>
          </p:spPr>
          <p:txBody>
            <a:bodyPr>
              <a:prstTxWarp prst="textNoShape">
                <a:avLst/>
              </a:prstTxWarp>
            </a:bodyPr>
            <a:lstStyle/>
            <a:p>
              <a:endParaRPr lang="en-US"/>
            </a:p>
          </p:txBody>
        </p:sp>
        <p:sp>
          <p:nvSpPr>
            <p:cNvPr id="20552" name="Rectangle 75"/>
            <p:cNvSpPr>
              <a:spLocks noChangeArrowheads="1"/>
            </p:cNvSpPr>
            <p:nvPr/>
          </p:nvSpPr>
          <p:spPr bwMode="auto">
            <a:xfrm>
              <a:off x="5150" y="2258"/>
              <a:ext cx="66" cy="67"/>
            </a:xfrm>
            <a:prstGeom prst="rect">
              <a:avLst/>
            </a:prstGeom>
            <a:solidFill>
              <a:srgbClr val="9999FF"/>
            </a:solidFill>
            <a:ln w="8">
              <a:solidFill>
                <a:srgbClr val="000000"/>
              </a:solidFill>
              <a:miter lim="800000"/>
              <a:headEnd/>
              <a:tailEnd/>
            </a:ln>
          </p:spPr>
          <p:txBody>
            <a:bodyPr>
              <a:prstTxWarp prst="textNoShape">
                <a:avLst/>
              </a:prstTxWarp>
            </a:bodyPr>
            <a:lstStyle/>
            <a:p>
              <a:endParaRPr lang="en-US"/>
            </a:p>
          </p:txBody>
        </p:sp>
        <p:sp>
          <p:nvSpPr>
            <p:cNvPr id="20553" name="Rectangle 76"/>
            <p:cNvSpPr>
              <a:spLocks noChangeArrowheads="1"/>
            </p:cNvSpPr>
            <p:nvPr/>
          </p:nvSpPr>
          <p:spPr bwMode="auto">
            <a:xfrm>
              <a:off x="5258" y="2225"/>
              <a:ext cx="282" cy="157"/>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rPr>
                <a:t>ACT</a:t>
              </a:r>
              <a:endParaRPr lang="en-US"/>
            </a:p>
          </p:txBody>
        </p:sp>
        <p:sp>
          <p:nvSpPr>
            <p:cNvPr id="20554" name="Rectangle 77"/>
            <p:cNvSpPr>
              <a:spLocks noChangeArrowheads="1"/>
            </p:cNvSpPr>
            <p:nvPr/>
          </p:nvSpPr>
          <p:spPr bwMode="auto">
            <a:xfrm>
              <a:off x="5150" y="2441"/>
              <a:ext cx="66" cy="66"/>
            </a:xfrm>
            <a:prstGeom prst="rect">
              <a:avLst/>
            </a:prstGeom>
            <a:solidFill>
              <a:srgbClr val="993366"/>
            </a:solidFill>
            <a:ln w="8">
              <a:solidFill>
                <a:srgbClr val="000000"/>
              </a:solidFill>
              <a:miter lim="800000"/>
              <a:headEnd/>
              <a:tailEnd/>
            </a:ln>
          </p:spPr>
          <p:txBody>
            <a:bodyPr>
              <a:prstTxWarp prst="textNoShape">
                <a:avLst/>
              </a:prstTxWarp>
            </a:bodyPr>
            <a:lstStyle/>
            <a:p>
              <a:endParaRPr lang="en-US"/>
            </a:p>
          </p:txBody>
        </p:sp>
        <p:sp>
          <p:nvSpPr>
            <p:cNvPr id="20555" name="Rectangle 78"/>
            <p:cNvSpPr>
              <a:spLocks noChangeArrowheads="1"/>
            </p:cNvSpPr>
            <p:nvPr/>
          </p:nvSpPr>
          <p:spPr bwMode="auto">
            <a:xfrm>
              <a:off x="5258" y="2408"/>
              <a:ext cx="331" cy="157"/>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rPr>
                <a:t>KS43</a:t>
              </a:r>
              <a:endParaRPr lang="en-US"/>
            </a:p>
          </p:txBody>
        </p:sp>
        <p:sp>
          <p:nvSpPr>
            <p:cNvPr id="20556" name="Rectangle 79"/>
            <p:cNvSpPr>
              <a:spLocks noChangeArrowheads="1"/>
            </p:cNvSpPr>
            <p:nvPr/>
          </p:nvSpPr>
          <p:spPr bwMode="auto">
            <a:xfrm>
              <a:off x="154" y="659"/>
              <a:ext cx="5443" cy="3058"/>
            </a:xfrm>
            <a:prstGeom prst="rect">
              <a:avLst/>
            </a:prstGeom>
            <a:noFill/>
            <a:ln w="8">
              <a:solidFill>
                <a:srgbClr val="000000"/>
              </a:solidFill>
              <a:miter lim="800000"/>
              <a:headEnd/>
              <a:tailEnd/>
            </a:ln>
          </p:spPr>
          <p:txBody>
            <a:bodyP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a:t>Reflection </a:t>
            </a:r>
            <a:r>
              <a:rPr lang="en-GB">
                <a:sym typeface="Symbol" charset="2"/>
              </a:rPr>
              <a:t> Impact</a:t>
            </a:r>
            <a:endParaRPr lang="en-US"/>
          </a:p>
        </p:txBody>
      </p:sp>
      <p:sp>
        <p:nvSpPr>
          <p:cNvPr id="22531" name="Rectangle 3"/>
          <p:cNvSpPr>
            <a:spLocks noGrp="1" noChangeArrowheads="1"/>
          </p:cNvSpPr>
          <p:nvPr>
            <p:ph type="body" idx="1"/>
          </p:nvPr>
        </p:nvSpPr>
        <p:spPr>
          <a:xfrm>
            <a:off x="539750" y="2205038"/>
            <a:ext cx="6781800" cy="1509712"/>
          </a:xfrm>
        </p:spPr>
        <p:txBody>
          <a:bodyPr>
            <a:normAutofit lnSpcReduction="10000"/>
          </a:bodyPr>
          <a:lstStyle/>
          <a:p>
            <a:pPr eaLnBrk="1" hangingPunct="1"/>
            <a:r>
              <a:rPr lang="en-GB"/>
              <a:t>Benchmark</a:t>
            </a:r>
          </a:p>
          <a:p>
            <a:pPr eaLnBrk="1" hangingPunct="1"/>
            <a:r>
              <a:rPr lang="en-GB"/>
              <a:t>Reflection</a:t>
            </a:r>
          </a:p>
          <a:p>
            <a:pPr eaLnBrk="1" hangingPunct="1"/>
            <a:r>
              <a:rPr lang="en-GB"/>
              <a:t>Change</a:t>
            </a:r>
          </a:p>
        </p:txBody>
      </p:sp>
      <p:pic>
        <p:nvPicPr>
          <p:cNvPr id="22532" name="Picture 4" descr="100_3001.jpg">
            <a:hlinkClick r:id="rId3" action="ppaction://hlinkfile"/>
          </p:cNvPr>
          <p:cNvPicPr>
            <a:picLocks noChangeAspect="1"/>
          </p:cNvPicPr>
          <p:nvPr/>
        </p:nvPicPr>
        <p:blipFill>
          <a:blip r:embed="rId4"/>
          <a:srcRect/>
          <a:stretch>
            <a:fillRect/>
          </a:stretch>
        </p:blipFill>
        <p:spPr bwMode="auto">
          <a:xfrm>
            <a:off x="4429125" y="1928813"/>
            <a:ext cx="2643188" cy="3971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a:t>How are you doing?</a:t>
            </a:r>
            <a:endParaRPr lang="en-US"/>
          </a:p>
        </p:txBody>
      </p:sp>
      <p:sp>
        <p:nvSpPr>
          <p:cNvPr id="28675" name="Rectangle 3"/>
          <p:cNvSpPr>
            <a:spLocks noGrp="1" noChangeArrowheads="1"/>
          </p:cNvSpPr>
          <p:nvPr>
            <p:ph type="body" idx="1"/>
          </p:nvPr>
        </p:nvSpPr>
        <p:spPr>
          <a:xfrm>
            <a:off x="285750" y="2214563"/>
            <a:ext cx="8604250" cy="3643312"/>
          </a:xfrm>
        </p:spPr>
        <p:txBody>
          <a:bodyPr>
            <a:normAutofit fontScale="92500" lnSpcReduction="20000"/>
          </a:bodyPr>
          <a:lstStyle/>
          <a:p>
            <a:pPr eaLnBrk="1" hangingPunct="1"/>
            <a:r>
              <a:rPr lang="en-GB" dirty="0"/>
              <a:t>What % A*-C will you get this year?</a:t>
            </a:r>
          </a:p>
          <a:p>
            <a:pPr eaLnBrk="1" hangingPunct="1"/>
            <a:endParaRPr lang="en-GB" dirty="0"/>
          </a:p>
          <a:p>
            <a:pPr eaLnBrk="1" hangingPunct="1"/>
            <a:r>
              <a:rPr lang="en-GB" dirty="0"/>
              <a:t>Do you know how ALL students are doing in</a:t>
            </a:r>
            <a:r>
              <a:rPr lang="en-GB" dirty="0" smtClean="0"/>
              <a:t> ALL subject areas? </a:t>
            </a:r>
            <a:r>
              <a:rPr lang="en-GB" dirty="0"/>
              <a:t>How?</a:t>
            </a:r>
          </a:p>
          <a:p>
            <a:pPr eaLnBrk="1" hangingPunct="1">
              <a:buFont typeface="Zapf Dingbats" charset="2"/>
              <a:buNone/>
            </a:pPr>
            <a:endParaRPr lang="en-GB" dirty="0"/>
          </a:p>
          <a:p>
            <a:pPr eaLnBrk="1" hangingPunct="1"/>
            <a:r>
              <a:rPr lang="en-GB" dirty="0"/>
              <a:t>Is assessment consistent</a:t>
            </a:r>
            <a:r>
              <a:rPr lang="en-GB" dirty="0" smtClean="0"/>
              <a:t> within teams? Across the </a:t>
            </a:r>
            <a:r>
              <a:rPr lang="en-GB" dirty="0"/>
              <a:t>school?</a:t>
            </a:r>
          </a:p>
          <a:p>
            <a:pPr eaLnBrk="1" hangingPunct="1">
              <a:buFont typeface="Zapf Dingbats" charset="2"/>
              <a:buNone/>
            </a:pPr>
            <a:endParaRPr lang="en-GB" dirty="0"/>
          </a:p>
          <a:p>
            <a:pPr eaLnBrk="1" hangingPunct="1"/>
            <a:r>
              <a:rPr lang="en-GB" dirty="0"/>
              <a:t>Today? March?</a:t>
            </a:r>
          </a:p>
          <a:p>
            <a:pPr eaLnBrk="1" hangingPunct="1"/>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GB"/>
              <a:t>Data that is “live”</a:t>
            </a:r>
            <a:endParaRPr lang="en-US"/>
          </a:p>
        </p:txBody>
      </p:sp>
      <p:sp>
        <p:nvSpPr>
          <p:cNvPr id="29699" name="Rectangle 3"/>
          <p:cNvSpPr>
            <a:spLocks noGrp="1" noChangeArrowheads="1"/>
          </p:cNvSpPr>
          <p:nvPr>
            <p:ph type="body" idx="1"/>
          </p:nvPr>
        </p:nvSpPr>
        <p:spPr>
          <a:xfrm>
            <a:off x="539750" y="2205038"/>
            <a:ext cx="6781800" cy="2295525"/>
          </a:xfrm>
        </p:spPr>
        <p:txBody>
          <a:bodyPr>
            <a:normAutofit fontScale="92500" lnSpcReduction="10000"/>
          </a:bodyPr>
          <a:lstStyle/>
          <a:p>
            <a:pPr eaLnBrk="1" hangingPunct="1"/>
            <a:r>
              <a:rPr lang="en-GB" dirty="0"/>
              <a:t>Current student performance data</a:t>
            </a:r>
          </a:p>
          <a:p>
            <a:pPr eaLnBrk="1" hangingPunct="1"/>
            <a:r>
              <a:rPr lang="en-GB" dirty="0"/>
              <a:t>Accessible</a:t>
            </a:r>
          </a:p>
          <a:p>
            <a:pPr eaLnBrk="1" hangingPunct="1"/>
            <a:r>
              <a:rPr lang="en-GB" dirty="0"/>
              <a:t>Fresh</a:t>
            </a:r>
          </a:p>
          <a:p>
            <a:pPr eaLnBrk="1" hangingPunct="1"/>
            <a:r>
              <a:rPr lang="en-GB" dirty="0"/>
              <a:t>Used by subject/pastoral leaders</a:t>
            </a:r>
          </a:p>
          <a:p>
            <a:pPr eaLnBrk="1" hangingPunct="1"/>
            <a:r>
              <a:rPr lang="en-GB" dirty="0"/>
              <a:t>Used with students/parents</a:t>
            </a:r>
          </a:p>
        </p:txBody>
      </p:sp>
      <p:pic>
        <p:nvPicPr>
          <p:cNvPr id="29700" name="Picture 3" descr="100_2007.jpg">
            <a:hlinkClick r:id="rId3" action="ppaction://hlinkfile"/>
          </p:cNvPr>
          <p:cNvPicPr>
            <a:picLocks noChangeAspect="1"/>
          </p:cNvPicPr>
          <p:nvPr/>
        </p:nvPicPr>
        <p:blipFill>
          <a:blip r:embed="rId4"/>
          <a:srcRect/>
          <a:stretch>
            <a:fillRect/>
          </a:stretch>
        </p:blipFill>
        <p:spPr bwMode="auto">
          <a:xfrm>
            <a:off x="5791200" y="4343400"/>
            <a:ext cx="2786063" cy="1854200"/>
          </a:xfrm>
          <a:prstGeom prst="rect">
            <a:avLst/>
          </a:prstGeom>
          <a:noFill/>
          <a:ln w="9525">
            <a:noFill/>
            <a:miter lim="800000"/>
            <a:headEnd/>
            <a:tailEnd/>
          </a:ln>
        </p:spPr>
      </p:pic>
      <p:sp>
        <p:nvSpPr>
          <p:cNvPr id="5" name="Bevel 4">
            <a:hlinkClick r:id="rId5" action="ppaction://hlinkfile"/>
          </p:cNvPr>
          <p:cNvSpPr>
            <a:spLocks noChangeArrowheads="1"/>
          </p:cNvSpPr>
          <p:nvPr/>
        </p:nvSpPr>
        <p:spPr bwMode="auto">
          <a:xfrm>
            <a:off x="500063" y="4572000"/>
            <a:ext cx="2214562" cy="642938"/>
          </a:xfrm>
          <a:prstGeom prst="bevel">
            <a:avLst>
              <a:gd name="adj" fmla="val 12500"/>
            </a:avLst>
          </a:prstGeom>
          <a:gradFill rotWithShape="1">
            <a:gsLst>
              <a:gs pos="0">
                <a:srgbClr val="9098FF"/>
              </a:gs>
              <a:gs pos="35001">
                <a:srgbClr val="B2B7FF"/>
              </a:gs>
              <a:gs pos="100000">
                <a:srgbClr val="E0E2FF"/>
              </a:gs>
            </a:gsLst>
            <a:lin ang="16200000" scaled="1"/>
          </a:gradFill>
          <a:ln w="9525">
            <a:solidFill>
              <a:srgbClr val="002FCC"/>
            </a:solidFill>
            <a:miter lim="800000"/>
            <a:headEnd/>
            <a:tailEnd/>
          </a:ln>
          <a:effectLst>
            <a:outerShdw blurRad="63500" dist="20000" dir="5400000" rotWithShape="0">
              <a:srgbClr val="000000">
                <a:alpha val="37999"/>
              </a:srgbClr>
            </a:outerShdw>
          </a:effectLst>
        </p:spPr>
        <p:txBody>
          <a:bodyPr>
            <a:prstTxWarp prst="textNoShape">
              <a:avLst/>
            </a:prstTxWarp>
          </a:bodyPr>
          <a:lstStyle/>
          <a:p>
            <a:pPr>
              <a:defRPr/>
            </a:pPr>
            <a:r>
              <a:rPr lang="en-GB" dirty="0">
                <a:latin typeface="+mn-lt"/>
              </a:rPr>
              <a:t>Year 11 </a:t>
            </a:r>
            <a:r>
              <a:rPr lang="en-GB" dirty="0" smtClean="0">
                <a:latin typeface="+mn-lt"/>
              </a:rPr>
              <a:t>2010</a:t>
            </a:r>
            <a:endParaRPr lang="en-GB" dirty="0">
              <a:latin typeface="+mn-lt"/>
            </a:endParaRPr>
          </a:p>
        </p:txBody>
      </p:sp>
      <p:sp>
        <p:nvSpPr>
          <p:cNvPr id="6" name="Bevel 5">
            <a:hlinkClick r:id="rId6" action="ppaction://hlinkfile"/>
          </p:cNvPr>
          <p:cNvSpPr>
            <a:spLocks noChangeArrowheads="1"/>
          </p:cNvSpPr>
          <p:nvPr/>
        </p:nvSpPr>
        <p:spPr bwMode="auto">
          <a:xfrm>
            <a:off x="2071688" y="5429250"/>
            <a:ext cx="2214562" cy="642938"/>
          </a:xfrm>
          <a:prstGeom prst="bevel">
            <a:avLst>
              <a:gd name="adj" fmla="val 12500"/>
            </a:avLst>
          </a:prstGeom>
          <a:gradFill rotWithShape="1">
            <a:gsLst>
              <a:gs pos="0">
                <a:srgbClr val="DEAAAA"/>
              </a:gs>
              <a:gs pos="35001">
                <a:srgbClr val="E7C5C5"/>
              </a:gs>
              <a:gs pos="100000">
                <a:srgbClr val="F6E8E8"/>
              </a:gs>
            </a:gsLst>
            <a:lin ang="16200000" scaled="1"/>
          </a:gradFill>
          <a:ln w="9525">
            <a:solidFill>
              <a:srgbClr val="800000"/>
            </a:solidFill>
            <a:miter lim="800000"/>
            <a:headEnd/>
            <a:tailEnd/>
          </a:ln>
          <a:effectLst>
            <a:outerShdw blurRad="63500" dist="20000" dir="5400000" rotWithShape="0">
              <a:srgbClr val="000000">
                <a:alpha val="37999"/>
              </a:srgbClr>
            </a:outerShdw>
          </a:effectLst>
        </p:spPr>
        <p:txBody>
          <a:bodyPr>
            <a:prstTxWarp prst="textNoShape">
              <a:avLst/>
            </a:prstTxWarp>
          </a:bodyPr>
          <a:lstStyle/>
          <a:p>
            <a:pPr>
              <a:defRPr/>
            </a:pPr>
            <a:r>
              <a:rPr lang="en-GB" dirty="0">
                <a:latin typeface="+mn-lt"/>
              </a:rPr>
              <a:t>Year 10 </a:t>
            </a:r>
            <a:r>
              <a:rPr lang="en-GB" dirty="0" smtClean="0">
                <a:latin typeface="+mn-lt"/>
              </a:rPr>
              <a:t>2010</a:t>
            </a:r>
            <a:endParaRPr lang="en-GB" dirty="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571500" y="785813"/>
          <a:ext cx="8001000" cy="5105400"/>
        </p:xfrm>
        <a:graphic>
          <a:graphicData uri="http://schemas.openxmlformats.org/presentationml/2006/ole">
            <p:oleObj spid="_x0000_s89090" name="Worksheet" r:id="rId3" imgW="5041900" imgH="3213100" progId="Excel.Sheet.12">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500063" y="714375"/>
          <a:ext cx="8059737" cy="5143500"/>
        </p:xfrm>
        <a:graphic>
          <a:graphicData uri="http://schemas.openxmlformats.org/presentationml/2006/ole">
            <p:oleObj spid="_x0000_s90114" name="Worksheet" r:id="rId3" imgW="3352800" imgH="2133600" progId="Excel.Sheet.12">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428625" y="714375"/>
          <a:ext cx="8266113" cy="5143500"/>
        </p:xfrm>
        <a:graphic>
          <a:graphicData uri="http://schemas.openxmlformats.org/presentationml/2006/ole">
            <p:oleObj spid="_x0000_s91138" name="Worksheet" r:id="rId3" imgW="3606800" imgH="2247900" progId="Excel.Sheet.8">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19200"/>
            <a:ext cx="8077200" cy="1600200"/>
          </a:xfrm>
        </p:spPr>
        <p:txBody>
          <a:bodyPr>
            <a:normAutofit/>
          </a:bodyPr>
          <a:lstStyle/>
          <a:p>
            <a:pPr algn="ctr"/>
            <a:r>
              <a:rPr lang="en-GB" dirty="0" smtClean="0"/>
              <a:t>Developing Data Intervention in your school</a:t>
            </a:r>
            <a:endParaRPr lang="en-US" dirty="0"/>
          </a:p>
        </p:txBody>
      </p:sp>
      <p:sp>
        <p:nvSpPr>
          <p:cNvPr id="3" name="Subtitle 2"/>
          <p:cNvSpPr>
            <a:spLocks noGrp="1"/>
          </p:cNvSpPr>
          <p:nvPr>
            <p:ph type="subTitle" idx="1"/>
          </p:nvPr>
        </p:nvSpPr>
        <p:spPr>
          <a:xfrm>
            <a:off x="642910" y="5786454"/>
            <a:ext cx="8077200" cy="928112"/>
          </a:xfrm>
        </p:spPr>
        <p:txBody>
          <a:bodyPr/>
          <a:lstStyle/>
          <a:p>
            <a:r>
              <a:rPr lang="en-GB" dirty="0" smtClean="0"/>
              <a:t>Julia Upton				</a:t>
            </a:r>
            <a:r>
              <a:rPr lang="en-GB" dirty="0" err="1" smtClean="0"/>
              <a:t>UP@king-ed.suffolk.sch.uk</a:t>
            </a:r>
            <a:r>
              <a:rPr lang="en-GB" dirty="0" smtClean="0"/>
              <a:t>							</a:t>
            </a:r>
            <a:endParaRPr lang="en-US" dirty="0"/>
          </a:p>
        </p:txBody>
      </p:sp>
      <p:pic>
        <p:nvPicPr>
          <p:cNvPr id="1026" name="Picture 8" descr="School"/>
          <p:cNvPicPr>
            <a:picLocks noChangeAspect="1" noChangeArrowheads="1"/>
          </p:cNvPicPr>
          <p:nvPr/>
        </p:nvPicPr>
        <p:blipFill>
          <a:blip r:embed="rId2" cstate="print"/>
          <a:srcRect/>
          <a:stretch>
            <a:fillRect/>
          </a:stretch>
        </p:blipFill>
        <p:spPr bwMode="auto">
          <a:xfrm>
            <a:off x="7786710" y="4214818"/>
            <a:ext cx="1143008" cy="727803"/>
          </a:xfrm>
          <a:prstGeom prst="rect">
            <a:avLst/>
          </a:prstGeom>
          <a:noFill/>
          <a:ln w="9525">
            <a:noFill/>
            <a:miter lim="800000"/>
            <a:headEnd/>
            <a:tailEnd/>
          </a:ln>
        </p:spPr>
      </p:pic>
      <p:pic>
        <p:nvPicPr>
          <p:cNvPr id="1027" name="Picture 7" descr="TSBLK_LO"/>
          <p:cNvPicPr>
            <a:picLocks noChangeAspect="1" noChangeArrowheads="1"/>
          </p:cNvPicPr>
          <p:nvPr/>
        </p:nvPicPr>
        <p:blipFill>
          <a:blip r:embed="rId3" cstate="print"/>
          <a:srcRect l="2603" b="52083"/>
          <a:stretch>
            <a:fillRect/>
          </a:stretch>
        </p:blipFill>
        <p:spPr bwMode="auto">
          <a:xfrm>
            <a:off x="214282" y="4214818"/>
            <a:ext cx="1066800" cy="655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500063" y="642938"/>
          <a:ext cx="7683500" cy="5143500"/>
        </p:xfrm>
        <a:graphic>
          <a:graphicData uri="http://schemas.openxmlformats.org/presentationml/2006/ole">
            <p:oleObj spid="_x0000_s92162" name="Worksheet" r:id="rId3" imgW="3568700" imgH="2387600" progId="Excel.Sheet.8">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304800"/>
            <a:ext cx="8229600" cy="914400"/>
          </a:xfrm>
        </p:spPr>
        <p:txBody>
          <a:bodyPr>
            <a:normAutofit fontScale="90000"/>
          </a:bodyPr>
          <a:lstStyle/>
          <a:p>
            <a:pPr eaLnBrk="1" hangingPunct="1"/>
            <a:r>
              <a:rPr lang="en-GB" dirty="0" smtClean="0"/>
              <a:t>How do subjects track and monitor?</a:t>
            </a:r>
            <a:endParaRPr lang="en-US" dirty="0"/>
          </a:p>
        </p:txBody>
      </p:sp>
      <p:sp>
        <p:nvSpPr>
          <p:cNvPr id="30723" name="Rectangle 3"/>
          <p:cNvSpPr>
            <a:spLocks noGrp="1" noChangeArrowheads="1"/>
          </p:cNvSpPr>
          <p:nvPr>
            <p:ph type="body" idx="1"/>
          </p:nvPr>
        </p:nvSpPr>
        <p:spPr>
          <a:xfrm>
            <a:off x="533400" y="2438400"/>
            <a:ext cx="7994650" cy="2295525"/>
          </a:xfrm>
        </p:spPr>
        <p:txBody>
          <a:bodyPr>
            <a:normAutofit/>
          </a:bodyPr>
          <a:lstStyle/>
          <a:p>
            <a:pPr eaLnBrk="1" hangingPunct="1"/>
            <a:r>
              <a:rPr lang="en-GB" sz="3600" dirty="0">
                <a:solidFill>
                  <a:srgbClr val="FFFFFF"/>
                </a:solidFill>
              </a:rPr>
              <a:t>Do they know their target?</a:t>
            </a:r>
          </a:p>
          <a:p>
            <a:pPr eaLnBrk="1" hangingPunct="1"/>
            <a:r>
              <a:rPr lang="en-GB" sz="3600" dirty="0">
                <a:solidFill>
                  <a:srgbClr val="FFFFFF"/>
                </a:solidFill>
              </a:rPr>
              <a:t>Do their know their current grade?</a:t>
            </a:r>
          </a:p>
          <a:p>
            <a:pPr eaLnBrk="1" hangingPunct="1"/>
            <a:r>
              <a:rPr lang="en-GB" sz="3600" dirty="0">
                <a:solidFill>
                  <a:srgbClr val="FFFFFF"/>
                </a:solidFill>
              </a:rPr>
              <a:t>Do they know what to do to improve?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2"/>
          <a:srcRect/>
          <a:stretch>
            <a:fillRect/>
          </a:stretch>
        </p:blipFill>
        <p:spPr bwMode="auto">
          <a:xfrm>
            <a:off x="571500" y="928688"/>
            <a:ext cx="7986713" cy="447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32770" name="Picture 3">
            <a:hlinkClick r:id="rId2" action="ppaction://hlinkfile"/>
          </p:cNvPr>
          <p:cNvPicPr>
            <a:picLocks noChangeAspect="1" noChangeArrowheads="1"/>
          </p:cNvPicPr>
          <p:nvPr/>
        </p:nvPicPr>
        <p:blipFill>
          <a:blip r:embed="rId3"/>
          <a:srcRect/>
          <a:stretch>
            <a:fillRect/>
          </a:stretch>
        </p:blipFill>
        <p:spPr bwMode="auto">
          <a:xfrm>
            <a:off x="576263" y="481013"/>
            <a:ext cx="7991475" cy="589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00200"/>
            <a:ext cx="8077200" cy="1600200"/>
          </a:xfrm>
        </p:spPr>
        <p:txBody>
          <a:bodyPr>
            <a:normAutofit/>
          </a:bodyPr>
          <a:lstStyle/>
          <a:p>
            <a:pPr algn="ctr"/>
            <a:r>
              <a:rPr lang="en-GB" dirty="0" smtClean="0"/>
              <a:t>Mentoring Systems</a:t>
            </a:r>
            <a:endParaRPr lang="en-US" dirty="0"/>
          </a:p>
        </p:txBody>
      </p:sp>
      <p:sp>
        <p:nvSpPr>
          <p:cNvPr id="3" name="Subtitle 2"/>
          <p:cNvSpPr>
            <a:spLocks noGrp="1"/>
          </p:cNvSpPr>
          <p:nvPr>
            <p:ph type="subTitle" idx="1"/>
          </p:nvPr>
        </p:nvSpPr>
        <p:spPr>
          <a:xfrm>
            <a:off x="642910" y="5786454"/>
            <a:ext cx="8077200" cy="928112"/>
          </a:xfrm>
        </p:spPr>
        <p:txBody>
          <a:bodyPr/>
          <a:lstStyle/>
          <a:p>
            <a:r>
              <a:rPr lang="en-GB" dirty="0" smtClean="0"/>
              <a:t>Julia Upton				</a:t>
            </a:r>
            <a:r>
              <a:rPr lang="en-GB" dirty="0" err="1" smtClean="0"/>
              <a:t>UP@king-ed.suffolk.sch.uk</a:t>
            </a:r>
            <a:r>
              <a:rPr lang="en-GB" dirty="0" smtClean="0"/>
              <a:t>							</a:t>
            </a:r>
            <a:endParaRPr lang="en-US" dirty="0"/>
          </a:p>
        </p:txBody>
      </p:sp>
      <p:pic>
        <p:nvPicPr>
          <p:cNvPr id="1026" name="Picture 8" descr="School"/>
          <p:cNvPicPr>
            <a:picLocks noChangeAspect="1" noChangeArrowheads="1"/>
          </p:cNvPicPr>
          <p:nvPr/>
        </p:nvPicPr>
        <p:blipFill>
          <a:blip r:embed="rId2" cstate="print"/>
          <a:srcRect/>
          <a:stretch>
            <a:fillRect/>
          </a:stretch>
        </p:blipFill>
        <p:spPr bwMode="auto">
          <a:xfrm>
            <a:off x="7786710" y="4214818"/>
            <a:ext cx="1143008" cy="727803"/>
          </a:xfrm>
          <a:prstGeom prst="rect">
            <a:avLst/>
          </a:prstGeom>
          <a:noFill/>
          <a:ln w="9525">
            <a:noFill/>
            <a:miter lim="800000"/>
            <a:headEnd/>
            <a:tailEnd/>
          </a:ln>
        </p:spPr>
      </p:pic>
      <p:pic>
        <p:nvPicPr>
          <p:cNvPr id="1027" name="Picture 7" descr="TSBLK_LO"/>
          <p:cNvPicPr>
            <a:picLocks noChangeAspect="1" noChangeArrowheads="1"/>
          </p:cNvPicPr>
          <p:nvPr/>
        </p:nvPicPr>
        <p:blipFill>
          <a:blip r:embed="rId3" cstate="print"/>
          <a:srcRect l="2603" b="52083"/>
          <a:stretch>
            <a:fillRect/>
          </a:stretch>
        </p:blipFill>
        <p:spPr bwMode="auto">
          <a:xfrm>
            <a:off x="214282" y="4214818"/>
            <a:ext cx="1066800" cy="655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857364"/>
            <a:ext cx="8077200" cy="1673352"/>
          </a:xfrm>
        </p:spPr>
        <p:txBody>
          <a:bodyPr/>
          <a:lstStyle/>
          <a:p>
            <a:pPr algn="ctr"/>
            <a:r>
              <a:rPr lang="en-GB" dirty="0" smtClean="0"/>
              <a:t>Intervention</a:t>
            </a:r>
            <a:endParaRPr lang="en-US" dirty="0"/>
          </a:p>
        </p:txBody>
      </p:sp>
      <p:sp>
        <p:nvSpPr>
          <p:cNvPr id="3" name="Subtitle 2"/>
          <p:cNvSpPr>
            <a:spLocks noGrp="1"/>
          </p:cNvSpPr>
          <p:nvPr>
            <p:ph type="subTitle" idx="1"/>
          </p:nvPr>
        </p:nvSpPr>
        <p:spPr>
          <a:xfrm>
            <a:off x="642910" y="5786454"/>
            <a:ext cx="8077200" cy="928112"/>
          </a:xfrm>
        </p:spPr>
        <p:txBody>
          <a:bodyPr/>
          <a:lstStyle/>
          <a:p>
            <a:r>
              <a:rPr lang="en-GB" dirty="0" smtClean="0"/>
              <a:t>Julia Upton				</a:t>
            </a:r>
            <a:r>
              <a:rPr lang="en-GB" dirty="0" err="1" smtClean="0"/>
              <a:t>UP@king-ed.suffolk.sch.uk</a:t>
            </a:r>
            <a:r>
              <a:rPr lang="en-GB" dirty="0" smtClean="0"/>
              <a:t>							</a:t>
            </a:r>
            <a:endParaRPr lang="en-US" dirty="0"/>
          </a:p>
        </p:txBody>
      </p:sp>
      <p:pic>
        <p:nvPicPr>
          <p:cNvPr id="1026" name="Picture 8" descr="School"/>
          <p:cNvPicPr>
            <a:picLocks noChangeAspect="1" noChangeArrowheads="1"/>
          </p:cNvPicPr>
          <p:nvPr/>
        </p:nvPicPr>
        <p:blipFill>
          <a:blip r:embed="rId3" cstate="print"/>
          <a:srcRect/>
          <a:stretch>
            <a:fillRect/>
          </a:stretch>
        </p:blipFill>
        <p:spPr bwMode="auto">
          <a:xfrm>
            <a:off x="7786710" y="4214818"/>
            <a:ext cx="1143008" cy="727803"/>
          </a:xfrm>
          <a:prstGeom prst="rect">
            <a:avLst/>
          </a:prstGeom>
          <a:noFill/>
          <a:ln w="9525">
            <a:noFill/>
            <a:miter lim="800000"/>
            <a:headEnd/>
            <a:tailEnd/>
          </a:ln>
        </p:spPr>
      </p:pic>
      <p:pic>
        <p:nvPicPr>
          <p:cNvPr id="1027" name="Picture 7" descr="TSBLK_LO"/>
          <p:cNvPicPr>
            <a:picLocks noChangeAspect="1" noChangeArrowheads="1"/>
          </p:cNvPicPr>
          <p:nvPr/>
        </p:nvPicPr>
        <p:blipFill>
          <a:blip r:embed="rId4" cstate="print"/>
          <a:srcRect l="2603" b="52083"/>
          <a:stretch>
            <a:fillRect/>
          </a:stretch>
        </p:blipFill>
        <p:spPr bwMode="auto">
          <a:xfrm>
            <a:off x="214282" y="4214818"/>
            <a:ext cx="1066800" cy="655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Sixth Form </a:t>
            </a:r>
            <a:r>
              <a:rPr lang="en-US" dirty="0" err="1" smtClean="0"/>
              <a:t>Maths</a:t>
            </a:r>
            <a:r>
              <a:rPr lang="en-US" dirty="0" smtClean="0"/>
              <a:t> Leaders</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smtClean="0"/>
              <a:t>B</a:t>
            </a:r>
            <a:r>
              <a:rPr lang="en-US" b="1" dirty="0" smtClean="0"/>
              <a:t>reak</a:t>
            </a:r>
            <a:r>
              <a:rPr lang="en-US" dirty="0" smtClean="0"/>
              <a:t> </a:t>
            </a:r>
            <a:r>
              <a:rPr lang="en-US" b="1" dirty="0" smtClean="0"/>
              <a:t>down</a:t>
            </a:r>
            <a:r>
              <a:rPr lang="en-US" dirty="0" smtClean="0"/>
              <a:t> your </a:t>
            </a:r>
            <a:r>
              <a:rPr lang="en-US" b="1" dirty="0" smtClean="0"/>
              <a:t>explanation</a:t>
            </a:r>
            <a:endParaRPr lang="en-GB" dirty="0" smtClean="0"/>
          </a:p>
          <a:p>
            <a:pPr>
              <a:buNone/>
            </a:pPr>
            <a:r>
              <a:rPr lang="en-US" dirty="0" smtClean="0"/>
              <a:t> </a:t>
            </a:r>
            <a:endParaRPr lang="en-GB" dirty="0" smtClean="0"/>
          </a:p>
          <a:p>
            <a:pPr lvl="0"/>
            <a:r>
              <a:rPr lang="en-US" dirty="0" smtClean="0"/>
              <a:t>Get them to </a:t>
            </a:r>
            <a:r>
              <a:rPr lang="en-US" b="1" dirty="0" smtClean="0"/>
              <a:t>explain</a:t>
            </a:r>
            <a:r>
              <a:rPr lang="en-US" dirty="0" smtClean="0"/>
              <a:t> what they are doing</a:t>
            </a:r>
            <a:endParaRPr lang="en-GB" dirty="0" smtClean="0"/>
          </a:p>
          <a:p>
            <a:pPr>
              <a:buNone/>
            </a:pPr>
            <a:endParaRPr lang="en-GB" dirty="0" smtClean="0"/>
          </a:p>
          <a:p>
            <a:pPr lvl="0"/>
            <a:r>
              <a:rPr lang="en-US" dirty="0" smtClean="0"/>
              <a:t>What </a:t>
            </a:r>
            <a:r>
              <a:rPr lang="en-US" b="1" dirty="0" smtClean="0"/>
              <a:t>operation</a:t>
            </a:r>
            <a:endParaRPr lang="en-GB" dirty="0" smtClean="0"/>
          </a:p>
          <a:p>
            <a:pPr>
              <a:buNone/>
            </a:pPr>
            <a:endParaRPr lang="en-GB" dirty="0" smtClean="0"/>
          </a:p>
          <a:p>
            <a:pPr lvl="0"/>
            <a:r>
              <a:rPr lang="en-US" dirty="0" smtClean="0"/>
              <a:t>Take things </a:t>
            </a:r>
            <a:r>
              <a:rPr lang="en-US" b="1" dirty="0" smtClean="0"/>
              <a:t>slowly</a:t>
            </a:r>
            <a:endParaRPr lang="en-GB" dirty="0" smtClean="0"/>
          </a:p>
          <a:p>
            <a:pPr>
              <a:buNone/>
            </a:pPr>
            <a:endParaRPr lang="en-GB" dirty="0" smtClean="0"/>
          </a:p>
          <a:p>
            <a:pPr lvl="0"/>
            <a:r>
              <a:rPr lang="en-US" dirty="0" smtClean="0"/>
              <a:t>What </a:t>
            </a:r>
            <a:r>
              <a:rPr lang="en-US" b="1" dirty="0" smtClean="0"/>
              <a:t>step</a:t>
            </a:r>
            <a:r>
              <a:rPr lang="en-US" dirty="0" smtClean="0"/>
              <a:t> did you lose them?</a:t>
            </a:r>
            <a:endParaRPr lang="en-GB" dirty="0" smtClean="0"/>
          </a:p>
          <a:p>
            <a:pPr>
              <a:buNone/>
            </a:pPr>
            <a:endParaRPr lang="en-GB" dirty="0" smtClean="0"/>
          </a:p>
          <a:p>
            <a:pPr lvl="0"/>
            <a:r>
              <a:rPr lang="en-US" b="1" dirty="0" smtClean="0"/>
              <a:t>PRAISE</a:t>
            </a:r>
            <a:r>
              <a:rPr lang="en-US" dirty="0" smtClean="0"/>
              <a:t>, PRAISE, PRAISE</a:t>
            </a:r>
            <a:endParaRPr lang="en-GB" dirty="0" smtClean="0"/>
          </a:p>
          <a:p>
            <a:pPr>
              <a:buNone/>
            </a:pPr>
            <a:endParaRPr lang="en-GB" dirty="0" smtClean="0"/>
          </a:p>
          <a:p>
            <a:pPr lvl="0"/>
            <a:r>
              <a:rPr lang="en-US" dirty="0" smtClean="0"/>
              <a:t>Different </a:t>
            </a:r>
            <a:r>
              <a:rPr lang="en-US" b="1" dirty="0" smtClean="0"/>
              <a:t>ways</a:t>
            </a:r>
            <a:r>
              <a:rPr lang="en-US" dirty="0" smtClean="0"/>
              <a:t> of </a:t>
            </a:r>
            <a:r>
              <a:rPr lang="en-US" b="1" dirty="0" smtClean="0"/>
              <a:t>explaining</a:t>
            </a:r>
            <a:r>
              <a:rPr lang="en-US" dirty="0" smtClean="0"/>
              <a:t> what to do</a:t>
            </a:r>
            <a:endParaRPr lang="en-GB" dirty="0" smtClean="0"/>
          </a:p>
          <a:p>
            <a:pPr>
              <a:buNone/>
            </a:pPr>
            <a:endParaRPr lang="en-GB" dirty="0" smtClean="0"/>
          </a:p>
          <a:p>
            <a:pPr lvl="0"/>
            <a:r>
              <a:rPr lang="en-US" b="1" dirty="0" smtClean="0"/>
              <a:t>Avoid</a:t>
            </a:r>
            <a:r>
              <a:rPr lang="en-US" dirty="0" smtClean="0"/>
              <a:t> “</a:t>
            </a:r>
            <a:r>
              <a:rPr lang="en-US" b="1" dirty="0" smtClean="0"/>
              <a:t>tricks</a:t>
            </a:r>
            <a:r>
              <a:rPr lang="en-US" dirty="0" smtClean="0"/>
              <a:t>” and </a:t>
            </a:r>
            <a:r>
              <a:rPr lang="en-US" b="1" dirty="0" smtClean="0"/>
              <a:t>short cuts</a:t>
            </a:r>
            <a:endParaRPr lang="en-GB" dirty="0" smtClean="0"/>
          </a:p>
          <a:p>
            <a:pPr>
              <a:buNone/>
            </a:pPr>
            <a:endParaRPr lang="en-GB" dirty="0" smtClean="0"/>
          </a:p>
          <a:p>
            <a:pPr lvl="0"/>
            <a:r>
              <a:rPr lang="en-US" dirty="0" smtClean="0"/>
              <a:t>Build up their </a:t>
            </a:r>
            <a:r>
              <a:rPr lang="en-US" b="1" dirty="0" smtClean="0"/>
              <a:t>proportional reasoning</a:t>
            </a:r>
            <a:r>
              <a:rPr lang="en-US" dirty="0" smtClean="0"/>
              <a:t> at all times</a:t>
            </a:r>
            <a:endParaRPr lang="en-GB"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dirty="0" smtClean="0"/>
              <a:t>Three data stages</a:t>
            </a:r>
            <a:endParaRPr lang="en-US" dirty="0"/>
          </a:p>
        </p:txBody>
      </p:sp>
      <p:sp>
        <p:nvSpPr>
          <p:cNvPr id="10243" name="Rectangle 3"/>
          <p:cNvSpPr>
            <a:spLocks noGrp="1" noChangeArrowheads="1"/>
          </p:cNvSpPr>
          <p:nvPr>
            <p:ph type="body" idx="1"/>
          </p:nvPr>
        </p:nvSpPr>
        <p:spPr>
          <a:xfrm>
            <a:off x="539750" y="2205038"/>
            <a:ext cx="8070850" cy="2438400"/>
          </a:xfrm>
        </p:spPr>
        <p:txBody>
          <a:bodyPr>
            <a:normAutofit lnSpcReduction="10000"/>
          </a:bodyPr>
          <a:lstStyle/>
          <a:p>
            <a:pPr eaLnBrk="1" hangingPunct="1"/>
            <a:r>
              <a:rPr lang="en-GB" dirty="0" smtClean="0"/>
              <a:t>Reflective Data</a:t>
            </a:r>
          </a:p>
          <a:p>
            <a:pPr eaLnBrk="1" hangingPunct="1">
              <a:buFont typeface="Zapf Dingbats" charset="2"/>
              <a:buNone/>
            </a:pPr>
            <a:endParaRPr lang="en-GB" dirty="0" smtClean="0"/>
          </a:p>
          <a:p>
            <a:pPr eaLnBrk="1" hangingPunct="1"/>
            <a:r>
              <a:rPr lang="en-GB" dirty="0" smtClean="0"/>
              <a:t>Current Data</a:t>
            </a:r>
          </a:p>
          <a:p>
            <a:pPr eaLnBrk="1" hangingPunct="1"/>
            <a:endParaRPr lang="en-GB" dirty="0" smtClean="0"/>
          </a:p>
          <a:p>
            <a:pPr eaLnBrk="1" hangingPunct="1"/>
            <a:r>
              <a:rPr lang="en-GB" dirty="0" smtClean="0"/>
              <a:t>Intervention</a:t>
            </a:r>
            <a:endParaRPr lang="en-US" dirty="0" smtClean="0"/>
          </a:p>
          <a:p>
            <a:pPr eaLnBrk="1" hangingPunct="1">
              <a:buFont typeface="Zapf Dingbats" charset="2"/>
              <a:buNone/>
            </a:pPr>
            <a:endParaRPr lang="en-GB" dirty="0"/>
          </a:p>
          <a:p>
            <a:pPr eaLnBrk="1" hangingPunct="1">
              <a:buFont typeface="Zapf Dingbats" charset="2"/>
              <a:buNone/>
            </a:pPr>
            <a:endParaRPr lang="en-GB" dirty="0"/>
          </a:p>
          <a:p>
            <a:pPr eaLnBrk="1" hangingPunct="1"/>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dirty="0" smtClean="0"/>
              <a:t>Getting started</a:t>
            </a:r>
            <a:endParaRPr lang="en-US" dirty="0"/>
          </a:p>
        </p:txBody>
      </p:sp>
      <p:sp>
        <p:nvSpPr>
          <p:cNvPr id="10243" name="Rectangle 3"/>
          <p:cNvSpPr>
            <a:spLocks noGrp="1" noChangeArrowheads="1"/>
          </p:cNvSpPr>
          <p:nvPr>
            <p:ph type="body" idx="1"/>
          </p:nvPr>
        </p:nvSpPr>
        <p:spPr>
          <a:xfrm>
            <a:off x="539750" y="2205038"/>
            <a:ext cx="8070850" cy="2438400"/>
          </a:xfrm>
        </p:spPr>
        <p:txBody>
          <a:bodyPr>
            <a:normAutofit/>
          </a:bodyPr>
          <a:lstStyle/>
          <a:p>
            <a:pPr eaLnBrk="1" hangingPunct="1"/>
            <a:r>
              <a:rPr lang="en-GB" dirty="0" smtClean="0"/>
              <a:t>Love it</a:t>
            </a:r>
          </a:p>
          <a:p>
            <a:pPr eaLnBrk="1" hangingPunct="1">
              <a:buFont typeface="Zapf Dingbats" charset="2"/>
              <a:buNone/>
            </a:pPr>
            <a:endParaRPr lang="en-GB" dirty="0" smtClean="0"/>
          </a:p>
          <a:p>
            <a:pPr eaLnBrk="1" hangingPunct="1"/>
            <a:r>
              <a:rPr lang="en-GB" dirty="0" smtClean="0"/>
              <a:t>Loathe it</a:t>
            </a:r>
            <a:endParaRPr lang="en-US" dirty="0" smtClean="0"/>
          </a:p>
          <a:p>
            <a:pPr eaLnBrk="1" hangingPunct="1">
              <a:buFont typeface="Zapf Dingbats" charset="2"/>
              <a:buNone/>
            </a:pPr>
            <a:endParaRPr lang="en-GB" dirty="0"/>
          </a:p>
          <a:p>
            <a:pPr eaLnBrk="1" hangingPunct="1">
              <a:buFont typeface="Zapf Dingbats" charset="2"/>
              <a:buNone/>
            </a:pPr>
            <a:endParaRPr lang="en-GB" dirty="0"/>
          </a:p>
          <a:p>
            <a:pPr eaLnBrk="1" hangingPunct="1"/>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a:t>Data – the root of all evil?</a:t>
            </a:r>
            <a:endParaRPr lang="en-US"/>
          </a:p>
        </p:txBody>
      </p:sp>
      <p:sp>
        <p:nvSpPr>
          <p:cNvPr id="12291" name="Rectangle 3"/>
          <p:cNvSpPr>
            <a:spLocks noGrp="1" noChangeArrowheads="1"/>
          </p:cNvSpPr>
          <p:nvPr>
            <p:ph type="body" idx="1"/>
          </p:nvPr>
        </p:nvSpPr>
        <p:spPr/>
        <p:txBody>
          <a:bodyPr/>
          <a:lstStyle/>
          <a:p>
            <a:pPr eaLnBrk="1" hangingPunct="1"/>
            <a:r>
              <a:rPr lang="en-GB"/>
              <a:t>Figures </a:t>
            </a:r>
            <a:r>
              <a:rPr lang="en-GB" sz="2000" i="1"/>
              <a:t>v</a:t>
            </a:r>
            <a:r>
              <a:rPr lang="en-GB" i="1"/>
              <a:t> </a:t>
            </a:r>
            <a:r>
              <a:rPr lang="en-GB"/>
              <a:t>Real students</a:t>
            </a:r>
          </a:p>
          <a:p>
            <a:pPr eaLnBrk="1" hangingPunct="1">
              <a:buFont typeface="Zapf Dingbats" charset="2"/>
              <a:buNone/>
            </a:pPr>
            <a:endParaRPr lang="en-GB"/>
          </a:p>
          <a:p>
            <a:pPr eaLnBrk="1" hangingPunct="1"/>
            <a:r>
              <a:rPr lang="en-GB"/>
              <a:t>Benchmark </a:t>
            </a:r>
            <a:r>
              <a:rPr lang="en-GB" sz="2000" i="1"/>
              <a:t>v </a:t>
            </a:r>
            <a:r>
              <a:rPr lang="en-GB"/>
              <a:t>Progress</a:t>
            </a:r>
            <a:endParaRPr lang="en-US"/>
          </a:p>
          <a:p>
            <a:pPr eaLnBrk="1" hangingPunct="1"/>
            <a:endParaRPr lang="en-GB"/>
          </a:p>
          <a:p>
            <a:pPr eaLnBrk="1" hangingPunct="1"/>
            <a:r>
              <a:rPr lang="en-GB"/>
              <a:t>Analysis</a:t>
            </a:r>
            <a:r>
              <a:rPr lang="en-GB" sz="2000" i="1"/>
              <a:t> v </a:t>
            </a:r>
            <a:r>
              <a:rPr lang="en-GB"/>
              <a:t>Action</a:t>
            </a:r>
          </a:p>
          <a:p>
            <a:pPr eaLnBrk="1" hangingPunct="1">
              <a:buFont typeface="Zapf Dingbats" charset="2"/>
              <a:buNone/>
            </a:pPr>
            <a:endParaRPr lang="en-GB"/>
          </a:p>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20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fade">
                                      <p:cBhvr>
                                        <p:cTn id="12" dur="2000"/>
                                        <p:tgtEl>
                                          <p:spTgt spid="122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1">
                                            <p:txEl>
                                              <p:pRg st="4" end="4"/>
                                            </p:txEl>
                                          </p:spTgt>
                                        </p:tgtEl>
                                        <p:attrNameLst>
                                          <p:attrName>style.visibility</p:attrName>
                                        </p:attrNameLst>
                                      </p:cBhvr>
                                      <p:to>
                                        <p:strVal val="visible"/>
                                      </p:to>
                                    </p:set>
                                    <p:animEffect transition="in" filter="fade">
                                      <p:cBhvr>
                                        <p:cTn id="17" dur="2000"/>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13314" name="Picture 1" descr="IMG_3284.jpg"/>
          <p:cNvPicPr>
            <a:picLocks noChangeAspect="1"/>
          </p:cNvPicPr>
          <p:nvPr/>
        </p:nvPicPr>
        <p:blipFill>
          <a:blip r:embed="rId2"/>
          <a:srcRect/>
          <a:stretch>
            <a:fillRect/>
          </a:stretch>
        </p:blipFill>
        <p:spPr bwMode="auto">
          <a:xfrm>
            <a:off x="0" y="381000"/>
            <a:ext cx="9144000" cy="6096000"/>
          </a:xfrm>
          <a:prstGeom prst="rect">
            <a:avLst/>
          </a:prstGeom>
          <a:noFill/>
          <a:ln w="9525">
            <a:noFill/>
            <a:miter lim="800000"/>
            <a:headEnd/>
            <a:tailEnd/>
          </a:ln>
        </p:spPr>
      </p:pic>
      <p:pic>
        <p:nvPicPr>
          <p:cNvPr id="13315" name="Picture 2" descr="IMG_3284.jpg"/>
          <p:cNvPicPr>
            <a:picLocks noChangeAspect="1"/>
          </p:cNvPicPr>
          <p:nvPr/>
        </p:nvPicPr>
        <p:blipFill>
          <a:blip r:embed="rId2"/>
          <a:srcRect/>
          <a:stretch>
            <a:fillRect/>
          </a:stretch>
        </p:blipFill>
        <p:spPr bwMode="auto">
          <a:xfrm>
            <a:off x="152400" y="533400"/>
            <a:ext cx="91440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14338" name="Picture 4" descr="IMG_3390.jpg"/>
          <p:cNvPicPr>
            <a:picLocks noChangeAspect="1"/>
          </p:cNvPicPr>
          <p:nvPr/>
        </p:nvPicPr>
        <p:blipFill>
          <a:blip r:embed="rId2"/>
          <a:srcRect/>
          <a:stretch>
            <a:fillRect/>
          </a:stretch>
        </p:blipFill>
        <p:spPr bwMode="auto">
          <a:xfrm>
            <a:off x="0" y="381000"/>
            <a:ext cx="91440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15362" name="Picture 1" descr="IMG_3367.jpg"/>
          <p:cNvPicPr>
            <a:picLocks noChangeAspect="1"/>
          </p:cNvPicPr>
          <p:nvPr/>
        </p:nvPicPr>
        <p:blipFill>
          <a:blip r:embed="rId2"/>
          <a:srcRect/>
          <a:stretch>
            <a:fillRect/>
          </a:stretch>
        </p:blipFill>
        <p:spPr bwMode="auto">
          <a:xfrm>
            <a:off x="0" y="381000"/>
            <a:ext cx="91440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16386" name="Picture 1" descr="IMG_3399.jpg"/>
          <p:cNvPicPr>
            <a:picLocks noChangeAspect="1"/>
          </p:cNvPicPr>
          <p:nvPr/>
        </p:nvPicPr>
        <p:blipFill>
          <a:blip r:embed="rId2"/>
          <a:srcRect/>
          <a:stretch>
            <a:fillRect/>
          </a:stretch>
        </p:blipFill>
        <p:spPr bwMode="auto">
          <a:xfrm>
            <a:off x="0" y="381000"/>
            <a:ext cx="91440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936</TotalTime>
  <Words>1063</Words>
  <Application>Microsoft Macintosh PowerPoint</Application>
  <PresentationFormat>On-screen Show (4:3)</PresentationFormat>
  <Paragraphs>187</Paragraphs>
  <Slides>26</Slides>
  <Notes>13</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Module</vt:lpstr>
      <vt:lpstr>Worksheet</vt:lpstr>
      <vt:lpstr>Slide 1</vt:lpstr>
      <vt:lpstr>Developing Data Intervention in your school</vt:lpstr>
      <vt:lpstr>Three data stages</vt:lpstr>
      <vt:lpstr>Getting started</vt:lpstr>
      <vt:lpstr>Data – the root of all evil?</vt:lpstr>
      <vt:lpstr>Slide 6</vt:lpstr>
      <vt:lpstr>Slide 7</vt:lpstr>
      <vt:lpstr>Slide 8</vt:lpstr>
      <vt:lpstr>Slide 9</vt:lpstr>
      <vt:lpstr>Whole school – what do we have?</vt:lpstr>
      <vt:lpstr>Slide 11</vt:lpstr>
      <vt:lpstr>What does this tell you?</vt:lpstr>
      <vt:lpstr>Slide 13</vt:lpstr>
      <vt:lpstr>Reflection  Impact</vt:lpstr>
      <vt:lpstr>How are you doing?</vt:lpstr>
      <vt:lpstr>Data that is “live”</vt:lpstr>
      <vt:lpstr>Slide 17</vt:lpstr>
      <vt:lpstr>Slide 18</vt:lpstr>
      <vt:lpstr>Slide 19</vt:lpstr>
      <vt:lpstr>Slide 20</vt:lpstr>
      <vt:lpstr>How do subjects track and monitor?</vt:lpstr>
      <vt:lpstr>Slide 22</vt:lpstr>
      <vt:lpstr>Slide 23</vt:lpstr>
      <vt:lpstr>Mentoring Systems</vt:lpstr>
      <vt:lpstr>Intervention</vt:lpstr>
      <vt:lpstr>Sixth Form Maths Leaders</vt:lpstr>
    </vt:vector>
  </TitlesOfParts>
  <Company>King Edward VI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culture of CPD for the school workforce</dc:title>
  <dc:creator>Julia Upton</dc:creator>
  <cp:lastModifiedBy>Geoff Barton</cp:lastModifiedBy>
  <cp:revision>54</cp:revision>
  <dcterms:created xsi:type="dcterms:W3CDTF">2010-11-16T09:28:05Z</dcterms:created>
  <dcterms:modified xsi:type="dcterms:W3CDTF">2010-11-16T13:33:30Z</dcterms:modified>
</cp:coreProperties>
</file>